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57" r:id="rId3"/>
    <p:sldId id="315" r:id="rId4"/>
    <p:sldId id="316" r:id="rId5"/>
    <p:sldId id="317" r:id="rId6"/>
    <p:sldId id="318" r:id="rId7"/>
    <p:sldId id="319" r:id="rId8"/>
    <p:sldId id="320" r:id="rId9"/>
    <p:sldId id="321" r:id="rId10"/>
    <p:sldId id="322" r:id="rId11"/>
    <p:sldId id="323" r:id="rId12"/>
    <p:sldId id="324" r:id="rId13"/>
    <p:sldId id="326" r:id="rId14"/>
    <p:sldId id="327" r:id="rId15"/>
    <p:sldId id="342" r:id="rId16"/>
    <p:sldId id="343" r:id="rId17"/>
    <p:sldId id="344" r:id="rId18"/>
    <p:sldId id="348" r:id="rId19"/>
    <p:sldId id="329" r:id="rId20"/>
    <p:sldId id="330" r:id="rId21"/>
    <p:sldId id="331" r:id="rId22"/>
    <p:sldId id="332" r:id="rId23"/>
    <p:sldId id="346" r:id="rId24"/>
    <p:sldId id="347" r:id="rId25"/>
    <p:sldId id="333" r:id="rId26"/>
    <p:sldId id="334" r:id="rId27"/>
    <p:sldId id="335" r:id="rId28"/>
    <p:sldId id="336" r:id="rId29"/>
    <p:sldId id="337" r:id="rId30"/>
    <p:sldId id="338" r:id="rId31"/>
    <p:sldId id="339" r:id="rId32"/>
    <p:sldId id="340" r:id="rId33"/>
    <p:sldId id="384" r:id="rId34"/>
    <p:sldId id="387" r:id="rId35"/>
    <p:sldId id="341" r:id="rId36"/>
    <p:sldId id="386" r:id="rId37"/>
    <p:sldId id="349" r:id="rId38"/>
    <p:sldId id="350" r:id="rId39"/>
    <p:sldId id="351" r:id="rId40"/>
    <p:sldId id="352" r:id="rId41"/>
    <p:sldId id="353" r:id="rId42"/>
    <p:sldId id="354" r:id="rId43"/>
    <p:sldId id="355" r:id="rId44"/>
    <p:sldId id="358" r:id="rId45"/>
    <p:sldId id="359" r:id="rId46"/>
    <p:sldId id="360" r:id="rId47"/>
    <p:sldId id="361" r:id="rId48"/>
    <p:sldId id="362" r:id="rId49"/>
    <p:sldId id="364" r:id="rId50"/>
    <p:sldId id="365"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8" roundtripDataSignature="AMtx7mjO0fsVscgIGoCaqTlxEt9hSblC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26" autoAdjust="0"/>
    <p:restoredTop sz="94660"/>
  </p:normalViewPr>
  <p:slideViewPr>
    <p:cSldViewPr snapToGrid="0">
      <p:cViewPr varScale="1">
        <p:scale>
          <a:sx n="71" d="100"/>
          <a:sy n="71" d="100"/>
        </p:scale>
        <p:origin x="1098"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extLst>
      <p:ext uri="{BB962C8B-B14F-4D97-AF65-F5344CB8AC3E}">
        <p14:creationId xmlns:p14="http://schemas.microsoft.com/office/powerpoint/2010/main" val="39601240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368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3794" name="Rectangle 2">
            <a:extLst>
              <a:ext uri="{FF2B5EF4-FFF2-40B4-BE49-F238E27FC236}">
                <a16:creationId xmlns=""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4923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5842" name="Rectangle 2">
            <a:extLst>
              <a:ext uri="{FF2B5EF4-FFF2-40B4-BE49-F238E27FC236}">
                <a16:creationId xmlns=""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81099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193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xmlns="" id="{F5D8EF20-2B33-42A0-BE9B-7019395EC7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908165-D958-4DDB-9065-BCEC095E6272}"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xmlns="" id="{435883FA-9470-47C6-B1C9-F4922A90520C}"/>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xmlns="" id="{542B7158-1EFC-46BC-9606-F2841363D7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2677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xmlns="" id="{CB9BEDC9-DDB7-4C3C-B40A-C8652229F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C65E7B-61F4-475C-84B4-05AD95DE5E9F}"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53251" name="Rectangle 2">
            <a:extLst>
              <a:ext uri="{FF2B5EF4-FFF2-40B4-BE49-F238E27FC236}">
                <a16:creationId xmlns:a16="http://schemas.microsoft.com/office/drawing/2014/main" xmlns="" id="{1C36A8BF-4187-41C0-9B41-F46AF5CB1EBA}"/>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xmlns="" id="{3AEB5067-E056-414F-A796-10B6C2F100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7901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xmlns="" id="{B6267618-D325-4D6F-B4DC-A5CC575208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692990-6E56-4D35-BD90-190416A81C7B}"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54275" name="Rectangle 2">
            <a:extLst>
              <a:ext uri="{FF2B5EF4-FFF2-40B4-BE49-F238E27FC236}">
                <a16:creationId xmlns:a16="http://schemas.microsoft.com/office/drawing/2014/main" xmlns="" id="{6E6CCDBC-0080-4C1B-ACAA-2F709F28AE3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xmlns="" id="{227791CD-C623-4BAA-AB0B-E183BE12EA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494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xmlns="" id="{C3FE16A3-2607-4ABA-872C-8A431BF22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614397-364B-4882-8C56-416B97B7CD7D}"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67587" name="Rectangle 2">
            <a:extLst>
              <a:ext uri="{FF2B5EF4-FFF2-40B4-BE49-F238E27FC236}">
                <a16:creationId xmlns:a16="http://schemas.microsoft.com/office/drawing/2014/main" xmlns="" id="{825277C5-6FF6-472B-B1B2-A162AC929AA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xmlns="" id="{EEE28775-1141-4618-8163-256EE66CFA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64742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xmlns="" id="{47090E75-20C9-492E-A8E1-CA46BD6FC7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55418E6-809C-4662-89DF-BEF89E899F00}"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xmlns="" id="{B65CDCB2-F76A-4019-900A-C03B6A3AA56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xmlns="" id="{26B99814-4B6A-4EEF-9FAD-83D73A5AE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45656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xmlns="" id="{5224D5E7-E3EB-41B1-9826-418BB7E56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4DE445-2236-4A35-B82B-A5220EEE467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56323" name="Rectangle 2">
            <a:extLst>
              <a:ext uri="{FF2B5EF4-FFF2-40B4-BE49-F238E27FC236}">
                <a16:creationId xmlns:a16="http://schemas.microsoft.com/office/drawing/2014/main" xmlns="" id="{DC336EF1-6542-40D6-A1D9-C69DACB2A1A7}"/>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xmlns="" id="{D23A2B31-DB3C-4DB5-894A-BEAD12DDE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0233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xmlns="" id="{23FF0752-631B-4837-8997-5DCFD4664B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363F8E3-1A48-4BB3-A5CF-D0A947C89F04}"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57347" name="Rectangle 2">
            <a:extLst>
              <a:ext uri="{FF2B5EF4-FFF2-40B4-BE49-F238E27FC236}">
                <a16:creationId xmlns:a16="http://schemas.microsoft.com/office/drawing/2014/main" xmlns="" id="{892DA693-929A-4C16-927D-FBB8F82E2E5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xmlns="" id="{1C9BAE9D-E811-4111-992F-4347461105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832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624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44</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xmlns=""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351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C186DCFD-D70B-4812-BD91-F434C524AC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05CEC3-A068-4B76-B054-2088C316CEBC}"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xmlns="" id="{7FF909BF-E68B-4257-B1C7-493C40FF30A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0362F85C-BCFE-4811-B73A-397FF5353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28033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6AE9770D-EE50-408A-B9AC-65DFB5BE3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E7FED8-4114-426E-AFA1-DD1BFBB9DE89}"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AAC9FE28-57EF-4166-9357-71412318ED8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CDD2402A-E21D-4607-BC3D-9DCDE79B40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982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6AE9770D-EE50-408A-B9AC-65DFB5BE3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E7FED8-4114-426E-AFA1-DD1BFBB9DE89}"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AAC9FE28-57EF-4166-9357-71412318ED8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CDD2402A-E21D-4607-BC3D-9DCDE79B40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9541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6AE9770D-EE50-408A-B9AC-65DFB5BE3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E7FED8-4114-426E-AFA1-DD1BFBB9DE89}"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AAC9FE28-57EF-4166-9357-71412318ED8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CDD2402A-E21D-4607-BC3D-9DCDE79B40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581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4B0E816B-8497-42ED-AAFC-698C4827A6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6A1499-5760-4D5F-9D28-0D4A9225FA87}"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xmlns="" id="{5BF9D266-E370-4558-9DA3-DB2CB8BCE773}"/>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BAC30B81-DF9B-4FFE-82D2-095784BF9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315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xmlns=""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213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xmlns="" id="{C3FE16A3-2607-4ABA-872C-8A431BF22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614397-364B-4882-8C56-416B97B7CD7D}"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67587" name="Rectangle 2">
            <a:extLst>
              <a:ext uri="{FF2B5EF4-FFF2-40B4-BE49-F238E27FC236}">
                <a16:creationId xmlns:a16="http://schemas.microsoft.com/office/drawing/2014/main" xmlns="" id="{825277C5-6FF6-472B-B1B2-A162AC929AA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xmlns="" id="{EEE28775-1141-4618-8163-256EE66CFA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77954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D97F732C-F89E-47E2-B59C-A12FFB782F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33D637-BCE5-4E5D-9874-9EFBFE9D9D08}"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xmlns="" id="{5E4F0DE8-E8B5-4C7D-B055-95C406BC3CAD}"/>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06954C32-A2A8-47D3-9E0F-1137C1B68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399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xmlns="" id="{EC461AAA-CFEF-42EE-8AF1-5A61282285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89A6CA-A27A-48DC-A193-6688F0032372}"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72707" name="Rectangle 2">
            <a:extLst>
              <a:ext uri="{FF2B5EF4-FFF2-40B4-BE49-F238E27FC236}">
                <a16:creationId xmlns:a16="http://schemas.microsoft.com/office/drawing/2014/main" xmlns="" id="{7267D01B-0B18-468C-84E3-0EC1B30BF92F}"/>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xmlns="" id="{CE469E36-4F41-4F57-B693-9C7C11FBA4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68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2290" name="Rectangle 2">
            <a:extLst>
              <a:ext uri="{FF2B5EF4-FFF2-40B4-BE49-F238E27FC236}">
                <a16:creationId xmlns=""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693338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C2E8DE37-7674-4FDC-BDA6-36D02C25C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4F0040-1B98-4F0E-BD49-DF658C3D7C95}"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xmlns="" id="{FE40D393-2DEC-49FB-B799-1F946CFFA9C2}"/>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148EB59F-476B-4E98-B58A-D56625568C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03548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xmlns="" id="{94970420-6BEE-4A26-A5B6-1CBF978BE2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02A2EC-CEA9-4304-B5CE-E4AECC768278}"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74755" name="Rectangle 2">
            <a:extLst>
              <a:ext uri="{FF2B5EF4-FFF2-40B4-BE49-F238E27FC236}">
                <a16:creationId xmlns:a16="http://schemas.microsoft.com/office/drawing/2014/main" xmlns="" id="{829884F7-6903-412F-8748-6D35529EB710}"/>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xmlns="" id="{B6143852-93F3-4D3F-AFF6-82478CE0C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42893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88D94CA6-A8CB-4B96-A231-B80C7BBA1F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EE775A-D9F7-4A95-B333-F891C5D4DA5D}"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xmlns="" id="{BF1B1340-F7F3-4773-999D-DAC5CDB942A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1A0AD820-C113-4453-9FD3-41D1AB4B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8246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B11D5468-5ACE-4DA5-A8B3-8976C1D5A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ED4EAF-AB70-4F97-88AE-0E564E534DC9}"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xmlns="" id="{DC303E0B-E9C9-4AFB-88A2-B0CBA1A0075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ABA8AF9E-F66F-45D5-B27C-7473154DBC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9058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xmlns="" id="{681E090F-6E9F-41B7-B8FC-51E19263B2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C88994-3A7F-4528-A778-185C8514683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79875" name="Rectangle 2">
            <a:extLst>
              <a:ext uri="{FF2B5EF4-FFF2-40B4-BE49-F238E27FC236}">
                <a16:creationId xmlns:a16="http://schemas.microsoft.com/office/drawing/2014/main" xmlns="" id="{D84D11C4-FDED-490D-B439-4268CDBFB3C0}"/>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xmlns="" id="{EF7021B9-2DCA-441F-AAA2-93E810255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9919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3158D98A-1AE4-4B3D-8A07-80E14B6E0F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79595F-FC7F-49B8-8036-A16B10273444}"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xmlns="" id="{A74E424E-18A6-43CE-9BD1-8E7E1975515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D392E193-B823-4104-BDD1-C6DCA2DFBA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13501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xmlns="" id="{251E72B0-690D-4FD8-82C7-9EC11450EA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524D4E-20DC-4D93-8DCD-E293153F4EFF}"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81923" name="Rectangle 2">
            <a:extLst>
              <a:ext uri="{FF2B5EF4-FFF2-40B4-BE49-F238E27FC236}">
                <a16:creationId xmlns:a16="http://schemas.microsoft.com/office/drawing/2014/main" xmlns="" id="{EFA9456E-7149-400D-B992-98BC42EE657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xmlns="" id="{5FC56900-FBAB-4660-B386-7F53131985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41866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xmlns="" id="{FCE873E5-E47B-4999-A1BB-AFE04322D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1BC784-645F-4333-A257-6F0A6CD37719}"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77827" name="Rectangle 2">
            <a:extLst>
              <a:ext uri="{FF2B5EF4-FFF2-40B4-BE49-F238E27FC236}">
                <a16:creationId xmlns:a16="http://schemas.microsoft.com/office/drawing/2014/main" xmlns="" id="{E188AC23-0335-4DE4-95C6-A4ECDAF6A26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xmlns="" id="{CBEB557A-1930-49B0-AB43-C3944239C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9442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9C1148F4-4F7F-4260-8B6E-87505DA2DA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A784DC-949B-4BF3-B1F2-10FEF9DEDAD0}"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DF05173A-578A-4DA8-9CB6-428F8B5CA8C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55EDC5B3-11F6-45E3-8BF5-793B625554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1907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xmlns="" id="{A33D151D-6DE0-42D5-BDBB-75D3552ACC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3C6E41-7C41-477A-A042-BB5743EEB66C}"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90115" name="Rectangle 2">
            <a:extLst>
              <a:ext uri="{FF2B5EF4-FFF2-40B4-BE49-F238E27FC236}">
                <a16:creationId xmlns:a16="http://schemas.microsoft.com/office/drawing/2014/main" xmlns="" id="{C856F83E-1078-46D8-971F-88F38709C08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xmlns="" id="{06AB2421-AE25-4CC7-866A-D96F9CA46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1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4338" name="Rectangle 2">
            <a:extLst>
              <a:ext uri="{FF2B5EF4-FFF2-40B4-BE49-F238E27FC236}">
                <a16:creationId xmlns=""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364026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xmlns="" id="{130FC767-B009-47BF-8836-F0D0ADBED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A89EB48-38D6-412A-A9D2-02EC89F1D3FB}"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xmlns="" id="{15B628E2-0FB0-4C7E-B358-07717994757E}"/>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xmlns="" id="{3624952B-D60E-4C01-B858-312B412102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5754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2CC0B1F1-4027-4F0F-84D3-CDBE772BF9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347DC2-786D-435A-BEA1-8D182729303C}"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A7A0605C-56F8-4CC7-8D92-C691C245A596}"/>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DFACDC2C-C783-4142-8BEB-94AF9BF865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87062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1506" name="Rectangle 2">
            <a:extLst>
              <a:ext uri="{FF2B5EF4-FFF2-40B4-BE49-F238E27FC236}">
                <a16:creationId xmlns=""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40828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3554" name="Rectangle 2">
            <a:extLst>
              <a:ext uri="{FF2B5EF4-FFF2-40B4-BE49-F238E27FC236}">
                <a16:creationId xmlns=""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62167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7650" name="Rectangle 2">
            <a:extLst>
              <a:ext uri="{FF2B5EF4-FFF2-40B4-BE49-F238E27FC236}">
                <a16:creationId xmlns=""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619279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 xmlns:a16="http://schemas.microsoft.com/office/drawing/2014/main"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9698" name="Rectangle 2">
            <a:extLst>
              <a:ext uri="{FF2B5EF4-FFF2-40B4-BE49-F238E27FC236}">
                <a16:creationId xmlns="" xmlns:a16="http://schemas.microsoft.com/office/drawing/2014/main"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 xmlns:a16="http://schemas.microsoft.com/office/drawing/2014/main"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464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1746" name="Rectangle 2">
            <a:extLst>
              <a:ext uri="{FF2B5EF4-FFF2-40B4-BE49-F238E27FC236}">
                <a16:creationId xmlns=""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8028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ae6ea673ec_0_4"/>
          <p:cNvSpPr txBox="1">
            <a:spLocks noGrp="1"/>
          </p:cNvSpPr>
          <p:nvPr>
            <p:ph type="ctrTitle"/>
          </p:nvPr>
        </p:nvSpPr>
        <p:spPr>
          <a:xfrm>
            <a:off x="533400" y="1371600"/>
            <a:ext cx="7851600" cy="1828800"/>
          </a:xfrm>
          <a:prstGeom prst="rect">
            <a:avLst/>
          </a:prstGeom>
          <a:noFill/>
          <a:ln>
            <a:noFill/>
          </a:ln>
        </p:spPr>
        <p:txBody>
          <a:bodyPr spcFirstLastPara="1" wrap="square" lIns="0" tIns="0" rIns="18275" bIns="0" anchor="b" anchorCtr="0">
            <a:noAutofit/>
          </a:bodyPr>
          <a:lstStyle>
            <a:lvl1pPr lvl="0" algn="r">
              <a:spcBef>
                <a:spcPts val="0"/>
              </a:spcBef>
              <a:spcAft>
                <a:spcPts val="0"/>
              </a:spcAft>
              <a:buClr>
                <a:srgbClr val="4CE0EA"/>
              </a:buClr>
              <a:buSzPts val="5600"/>
              <a:buFont typeface="Arial"/>
              <a:buNone/>
              <a:defRPr sz="5600" b="1">
                <a:solidFill>
                  <a:srgbClr val="4CE0E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gae6ea673ec_0_4"/>
          <p:cNvSpPr txBox="1">
            <a:spLocks noGrp="1"/>
          </p:cNvSpPr>
          <p:nvPr>
            <p:ph type="subTitle" idx="1"/>
          </p:nvPr>
        </p:nvSpPr>
        <p:spPr>
          <a:xfrm>
            <a:off x="533400" y="3228536"/>
            <a:ext cx="7854600" cy="1752600"/>
          </a:xfrm>
          <a:prstGeom prst="rect">
            <a:avLst/>
          </a:prstGeom>
          <a:noFill/>
          <a:ln>
            <a:noFill/>
          </a:ln>
        </p:spPr>
        <p:txBody>
          <a:bodyPr spcFirstLastPara="1" wrap="square" lIns="0" tIns="45700" rIns="18275" bIns="45700" anchor="t" anchorCtr="0">
            <a:noAutofit/>
          </a:bodyPr>
          <a:lstStyle>
            <a:lvl1pPr marR="45720" lvl="0" algn="r">
              <a:spcBef>
                <a:spcPts val="400"/>
              </a:spcBef>
              <a:spcAft>
                <a:spcPts val="0"/>
              </a:spcAft>
              <a:buClr>
                <a:schemeClr val="dk1"/>
              </a:buClr>
              <a:buSzPts val="1600"/>
              <a:buNone/>
              <a:defRPr>
                <a:solidFill>
                  <a:schemeClr val="dk1"/>
                </a:solidFill>
              </a:defRPr>
            </a:lvl1pPr>
            <a:lvl2pPr lvl="1" algn="ctr">
              <a:spcBef>
                <a:spcPts val="360"/>
              </a:spcBef>
              <a:spcAft>
                <a:spcPts val="0"/>
              </a:spcAft>
              <a:buClr>
                <a:schemeClr val="dk1"/>
              </a:buClr>
              <a:buSzPts val="1440"/>
              <a:buNone/>
              <a:defRPr/>
            </a:lvl2pPr>
            <a:lvl3pPr lvl="2" algn="ctr">
              <a:spcBef>
                <a:spcPts val="360"/>
              </a:spcBef>
              <a:spcAft>
                <a:spcPts val="0"/>
              </a:spcAft>
              <a:buClr>
                <a:schemeClr val="dk1"/>
              </a:buClr>
              <a:buSzPts val="1440"/>
              <a:buNone/>
              <a:defRPr/>
            </a:lvl3pPr>
            <a:lvl4pPr lvl="3" algn="ctr">
              <a:spcBef>
                <a:spcPts val="360"/>
              </a:spcBef>
              <a:spcAft>
                <a:spcPts val="0"/>
              </a:spcAft>
              <a:buClr>
                <a:schemeClr val="dk1"/>
              </a:buClr>
              <a:buSzPts val="1440"/>
              <a:buNone/>
              <a:defRPr/>
            </a:lvl4pPr>
            <a:lvl5pPr lvl="4" algn="ctr">
              <a:spcBef>
                <a:spcPts val="360"/>
              </a:spcBef>
              <a:spcAft>
                <a:spcPts val="0"/>
              </a:spcAft>
              <a:buClr>
                <a:schemeClr val="dk1"/>
              </a:buClr>
              <a:buSzPts val="144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6" name="Google Shape;16;gae6ea673ec_0_4"/>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gae6ea673ec_0_4"/>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gae6ea673ec_0_59"/>
          <p:cNvSpPr txBox="1">
            <a:spLocks noGrp="1"/>
          </p:cNvSpPr>
          <p:nvPr>
            <p:ph type="title"/>
          </p:nvPr>
        </p:nvSpPr>
        <p:spPr>
          <a:xfrm rot="5400000">
            <a:off x="5052150" y="2491651"/>
            <a:ext cx="5211900" cy="20574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gae6ea673ec_0_59"/>
          <p:cNvSpPr txBox="1">
            <a:spLocks noGrp="1"/>
          </p:cNvSpPr>
          <p:nvPr>
            <p:ph type="body" idx="1"/>
          </p:nvPr>
        </p:nvSpPr>
        <p:spPr>
          <a:xfrm rot="5400000">
            <a:off x="861150" y="510451"/>
            <a:ext cx="5211900" cy="6019800"/>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Clr>
                <a:schemeClr val="dk1"/>
              </a:buClr>
              <a:buSzPts val="1440"/>
              <a:buChar char="⮚"/>
              <a:defRPr/>
            </a:lvl1pPr>
            <a:lvl2pPr marL="914400" lvl="1" indent="-320040" algn="l">
              <a:spcBef>
                <a:spcPts val="360"/>
              </a:spcBef>
              <a:spcAft>
                <a:spcPts val="0"/>
              </a:spcAft>
              <a:buClr>
                <a:schemeClr val="dk1"/>
              </a:buClr>
              <a:buSzPts val="1440"/>
              <a:buChar char="⮚"/>
              <a:defRPr/>
            </a:lvl2pPr>
            <a:lvl3pPr marL="1371600" lvl="2" indent="-320039" algn="l">
              <a:spcBef>
                <a:spcPts val="360"/>
              </a:spcBef>
              <a:spcAft>
                <a:spcPts val="0"/>
              </a:spcAft>
              <a:buClr>
                <a:schemeClr val="dk1"/>
              </a:buClr>
              <a:buSzPts val="1440"/>
              <a:buChar char="⮚"/>
              <a:defRPr/>
            </a:lvl3pPr>
            <a:lvl4pPr marL="1828800" lvl="3" indent="-320039" algn="l">
              <a:spcBef>
                <a:spcPts val="360"/>
              </a:spcBef>
              <a:spcAft>
                <a:spcPts val="0"/>
              </a:spcAft>
              <a:buClr>
                <a:schemeClr val="dk1"/>
              </a:buClr>
              <a:buSzPts val="1440"/>
              <a:buChar char="⮚"/>
              <a:defRPr/>
            </a:lvl4pPr>
            <a:lvl5pPr marL="2286000" lvl="4" indent="-320039" algn="l">
              <a:spcBef>
                <a:spcPts val="360"/>
              </a:spcBef>
              <a:spcAft>
                <a:spcPts val="0"/>
              </a:spcAft>
              <a:buClr>
                <a:schemeClr val="dk1"/>
              </a:buClr>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gae6ea673ec_0_59"/>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gae6ea673ec_0_59"/>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3"/>
        <p:cNvGrpSpPr/>
        <p:nvPr/>
      </p:nvGrpSpPr>
      <p:grpSpPr>
        <a:xfrm>
          <a:off x="0" y="0"/>
          <a:ext cx="0" cy="0"/>
          <a:chOff x="0" y="0"/>
          <a:chExt cx="0" cy="0"/>
        </a:xfrm>
      </p:grpSpPr>
      <p:sp>
        <p:nvSpPr>
          <p:cNvPr id="74" name="Google Shape;74;gae6ea673ec_0_64"/>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000">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5" name="Google Shape;75;gae6ea673ec_0_64"/>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gae6ea673ec_0_64"/>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diagram">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2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gae6ea673ec_0_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gae6ea673ec_0_9"/>
          <p:cNvSpPr txBox="1">
            <a:spLocks noGrp="1"/>
          </p:cNvSpPr>
          <p:nvPr>
            <p:ph type="body" idx="1"/>
          </p:nvPr>
        </p:nvSpPr>
        <p:spPr>
          <a:xfrm>
            <a:off x="457200" y="1920085"/>
            <a:ext cx="4038600" cy="4434900"/>
          </a:xfrm>
          <a:prstGeom prst="rect">
            <a:avLst/>
          </a:prstGeom>
          <a:noFill/>
          <a:ln>
            <a:noFill/>
          </a:ln>
        </p:spPr>
        <p:txBody>
          <a:bodyPr spcFirstLastPara="1" wrap="square" lIns="91425" tIns="45700" rIns="91425" bIns="45700" anchor="t" anchorCtr="0">
            <a:noAutofit/>
          </a:bodyPr>
          <a:lstStyle>
            <a:lvl1pPr marL="457200" lvl="0" indent="-360680" algn="l">
              <a:spcBef>
                <a:spcPts val="520"/>
              </a:spcBef>
              <a:spcAft>
                <a:spcPts val="0"/>
              </a:spcAft>
              <a:buClr>
                <a:schemeClr val="dk1"/>
              </a:buClr>
              <a:buSzPts val="2080"/>
              <a:buChar char="⮚"/>
              <a:defRPr sz="2600"/>
            </a:lvl1pPr>
            <a:lvl2pPr marL="914400" lvl="1" indent="-350519" algn="l">
              <a:spcBef>
                <a:spcPts val="480"/>
              </a:spcBef>
              <a:spcAft>
                <a:spcPts val="0"/>
              </a:spcAft>
              <a:buClr>
                <a:schemeClr val="dk1"/>
              </a:buClr>
              <a:buSzPts val="1920"/>
              <a:buChar char="⮚"/>
              <a:defRPr sz="2400"/>
            </a:lvl2pPr>
            <a:lvl3pPr marL="1371600" lvl="2" indent="-330200" algn="l">
              <a:spcBef>
                <a:spcPts val="400"/>
              </a:spcBef>
              <a:spcAft>
                <a:spcPts val="0"/>
              </a:spcAft>
              <a:buClr>
                <a:schemeClr val="dk1"/>
              </a:buClr>
              <a:buSzPts val="1600"/>
              <a:buChar char="⮚"/>
              <a:defRPr sz="2000"/>
            </a:lvl3pPr>
            <a:lvl4pPr marL="1828800" lvl="3" indent="-320039" algn="l">
              <a:spcBef>
                <a:spcPts val="360"/>
              </a:spcBef>
              <a:spcAft>
                <a:spcPts val="0"/>
              </a:spcAft>
              <a:buClr>
                <a:schemeClr val="dk1"/>
              </a:buClr>
              <a:buSzPts val="1440"/>
              <a:buChar char="⮚"/>
              <a:defRPr sz="1800"/>
            </a:lvl4pPr>
            <a:lvl5pPr marL="2286000" lvl="4" indent="-320039" algn="l">
              <a:spcBef>
                <a:spcPts val="360"/>
              </a:spcBef>
              <a:spcAft>
                <a:spcPts val="0"/>
              </a:spcAft>
              <a:buClr>
                <a:schemeClr val="dk1"/>
              </a:buClr>
              <a:buSzPts val="144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1" name="Google Shape;21;gae6ea673ec_0_9"/>
          <p:cNvSpPr txBox="1">
            <a:spLocks noGrp="1"/>
          </p:cNvSpPr>
          <p:nvPr>
            <p:ph type="body" idx="2"/>
          </p:nvPr>
        </p:nvSpPr>
        <p:spPr>
          <a:xfrm>
            <a:off x="4648200" y="1920085"/>
            <a:ext cx="4038600" cy="4434900"/>
          </a:xfrm>
          <a:prstGeom prst="rect">
            <a:avLst/>
          </a:prstGeom>
          <a:noFill/>
          <a:ln>
            <a:noFill/>
          </a:ln>
        </p:spPr>
        <p:txBody>
          <a:bodyPr spcFirstLastPara="1" wrap="square" lIns="91425" tIns="45700" rIns="91425" bIns="45700" anchor="t" anchorCtr="0">
            <a:noAutofit/>
          </a:bodyPr>
          <a:lstStyle>
            <a:lvl1pPr marL="457200" lvl="0" indent="-360680" algn="l">
              <a:spcBef>
                <a:spcPts val="520"/>
              </a:spcBef>
              <a:spcAft>
                <a:spcPts val="0"/>
              </a:spcAft>
              <a:buClr>
                <a:schemeClr val="dk1"/>
              </a:buClr>
              <a:buSzPts val="2080"/>
              <a:buChar char="⮚"/>
              <a:defRPr sz="2600"/>
            </a:lvl1pPr>
            <a:lvl2pPr marL="914400" lvl="1" indent="-350519" algn="l">
              <a:spcBef>
                <a:spcPts val="480"/>
              </a:spcBef>
              <a:spcAft>
                <a:spcPts val="0"/>
              </a:spcAft>
              <a:buClr>
                <a:schemeClr val="dk1"/>
              </a:buClr>
              <a:buSzPts val="1920"/>
              <a:buChar char="⮚"/>
              <a:defRPr sz="2400"/>
            </a:lvl2pPr>
            <a:lvl3pPr marL="1371600" lvl="2" indent="-330200" algn="l">
              <a:spcBef>
                <a:spcPts val="400"/>
              </a:spcBef>
              <a:spcAft>
                <a:spcPts val="0"/>
              </a:spcAft>
              <a:buClr>
                <a:schemeClr val="dk1"/>
              </a:buClr>
              <a:buSzPts val="1600"/>
              <a:buChar char="⮚"/>
              <a:defRPr sz="2000"/>
            </a:lvl3pPr>
            <a:lvl4pPr marL="1828800" lvl="3" indent="-320039" algn="l">
              <a:spcBef>
                <a:spcPts val="360"/>
              </a:spcBef>
              <a:spcAft>
                <a:spcPts val="0"/>
              </a:spcAft>
              <a:buClr>
                <a:schemeClr val="dk1"/>
              </a:buClr>
              <a:buSzPts val="1440"/>
              <a:buChar char="⮚"/>
              <a:defRPr sz="1800"/>
            </a:lvl4pPr>
            <a:lvl5pPr marL="2286000" lvl="4" indent="-320039" algn="l">
              <a:spcBef>
                <a:spcPts val="360"/>
              </a:spcBef>
              <a:spcAft>
                <a:spcPts val="0"/>
              </a:spcAft>
              <a:buClr>
                <a:schemeClr val="dk1"/>
              </a:buClr>
              <a:buSzPts val="144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2" name="Google Shape;22;gae6ea673ec_0_9"/>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gae6ea673ec_0_9"/>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gae6ea673ec_0_15"/>
          <p:cNvSpPr txBox="1">
            <a:spLocks noGrp="1"/>
          </p:cNvSpPr>
          <p:nvPr>
            <p:ph type="title"/>
          </p:nvPr>
        </p:nvSpPr>
        <p:spPr>
          <a:xfrm>
            <a:off x="457200" y="-304800"/>
            <a:ext cx="8229600" cy="11430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000">
                <a:latin typeface="Calibri" panose="020F0502020204030204" pitchFamily="34" charset="0"/>
                <a:ea typeface="Calibri" panose="020F0502020204030204" pitchFamily="34" charset="0"/>
                <a:cs typeface="Calibri" panose="020F0502020204030204" pitchFamily="34" charset="0"/>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gae6ea673ec_0_15"/>
          <p:cNvSpPr txBox="1">
            <a:spLocks noGrp="1"/>
          </p:cNvSpPr>
          <p:nvPr>
            <p:ph type="body" idx="1"/>
          </p:nvPr>
        </p:nvSpPr>
        <p:spPr>
          <a:xfrm>
            <a:off x="685800" y="1295400"/>
            <a:ext cx="8229600" cy="4389300"/>
          </a:xfrm>
          <a:prstGeom prst="rect">
            <a:avLst/>
          </a:prstGeom>
          <a:noFill/>
          <a:ln>
            <a:noFill/>
          </a:ln>
        </p:spPr>
        <p:txBody>
          <a:bodyPr spcFirstLastPara="1" wrap="square" lIns="91425" tIns="45700" rIns="91425" bIns="45700" anchor="t" anchorCtr="0">
            <a:noAutofit/>
          </a:bodyPr>
          <a:lstStyle>
            <a:lvl1pPr marL="457200" lvl="0" indent="-330200" algn="l">
              <a:spcBef>
                <a:spcPts val="400"/>
              </a:spcBef>
              <a:spcAft>
                <a:spcPts val="0"/>
              </a:spcAft>
              <a:buClr>
                <a:schemeClr val="dk1"/>
              </a:buClr>
              <a:buSzPts val="1600"/>
              <a:buChar char="⮚"/>
              <a:defRPr>
                <a:latin typeface="Times New Roman"/>
                <a:ea typeface="Times New Roman"/>
                <a:cs typeface="Times New Roman"/>
                <a:sym typeface="Times New Roman"/>
              </a:defRPr>
            </a:lvl1pPr>
            <a:lvl2pPr marL="914400" lvl="1" indent="-330200" algn="l">
              <a:spcBef>
                <a:spcPts val="400"/>
              </a:spcBef>
              <a:spcAft>
                <a:spcPts val="0"/>
              </a:spcAft>
              <a:buClr>
                <a:schemeClr val="dk1"/>
              </a:buClr>
              <a:buSzPts val="1600"/>
              <a:buChar char="⮚"/>
              <a:defRPr>
                <a:latin typeface="Times New Roman"/>
                <a:ea typeface="Times New Roman"/>
                <a:cs typeface="Times New Roman"/>
                <a:sym typeface="Times New Roman"/>
              </a:defRPr>
            </a:lvl2pPr>
            <a:lvl3pPr marL="1371600" lvl="2" indent="-330200" algn="l">
              <a:spcBef>
                <a:spcPts val="400"/>
              </a:spcBef>
              <a:spcAft>
                <a:spcPts val="0"/>
              </a:spcAft>
              <a:buClr>
                <a:schemeClr val="dk1"/>
              </a:buClr>
              <a:buSzPts val="1600"/>
              <a:buChar char="⮚"/>
              <a:defRPr>
                <a:latin typeface="Times New Roman"/>
                <a:ea typeface="Times New Roman"/>
                <a:cs typeface="Times New Roman"/>
                <a:sym typeface="Times New Roman"/>
              </a:defRPr>
            </a:lvl3pPr>
            <a:lvl4pPr marL="1828800" lvl="3" indent="-330200" algn="l">
              <a:spcBef>
                <a:spcPts val="400"/>
              </a:spcBef>
              <a:spcAft>
                <a:spcPts val="0"/>
              </a:spcAft>
              <a:buClr>
                <a:schemeClr val="dk1"/>
              </a:buClr>
              <a:buSzPts val="1600"/>
              <a:buChar char="⮚"/>
              <a:defRPr>
                <a:latin typeface="Times New Roman"/>
                <a:ea typeface="Times New Roman"/>
                <a:cs typeface="Times New Roman"/>
                <a:sym typeface="Times New Roman"/>
              </a:defRPr>
            </a:lvl4pPr>
            <a:lvl5pPr marL="2286000" lvl="4" indent="-330200" algn="l">
              <a:spcBef>
                <a:spcPts val="400"/>
              </a:spcBef>
              <a:spcAft>
                <a:spcPts val="0"/>
              </a:spcAft>
              <a:buClr>
                <a:schemeClr val="dk1"/>
              </a:buClr>
              <a:buSzPts val="1600"/>
              <a:buChar char="⮚"/>
              <a:defRPr>
                <a:latin typeface="Times New Roman"/>
                <a:ea typeface="Times New Roman"/>
                <a:cs typeface="Times New Roman"/>
                <a:sym typeface="Times New Roman"/>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dirty="0"/>
          </a:p>
        </p:txBody>
      </p:sp>
      <p:sp>
        <p:nvSpPr>
          <p:cNvPr id="27" name="Google Shape;27;gae6ea673ec_0_15"/>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TextBox 4"/>
          <p:cNvSpPr txBox="1"/>
          <p:nvPr userDrawn="1"/>
        </p:nvSpPr>
        <p:spPr>
          <a:xfrm rot="19219194">
            <a:off x="-163796" y="256693"/>
            <a:ext cx="1468489" cy="523220"/>
          </a:xfrm>
          <a:prstGeom prst="rect">
            <a:avLst/>
          </a:prstGeom>
          <a:noFill/>
        </p:spPr>
        <p:txBody>
          <a:bodyPr wrap="square" rtlCol="0">
            <a:spAutoFit/>
          </a:bodyPr>
          <a:lstStyle/>
          <a:p>
            <a:r>
              <a:rPr lang="en-US" sz="2800" dirty="0" smtClean="0">
                <a:solidFill>
                  <a:srgbClr val="FF0000"/>
                </a:solidFill>
              </a:rPr>
              <a:t>UNIT V</a:t>
            </a:r>
            <a:endParaRPr lang="en-US" sz="2800" dirty="0">
              <a:solidFill>
                <a:srgbClr val="FF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gae6ea673ec_0_19"/>
          <p:cNvSpPr txBox="1">
            <a:spLocks noGrp="1"/>
          </p:cNvSpPr>
          <p:nvPr>
            <p:ph type="title"/>
          </p:nvPr>
        </p:nvSpPr>
        <p:spPr>
          <a:xfrm>
            <a:off x="530352" y="1316736"/>
            <a:ext cx="7772400" cy="1362600"/>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4AE3AC"/>
              </a:buClr>
              <a:buSzPts val="5600"/>
              <a:buFont typeface="Arial"/>
              <a:buNone/>
              <a:defRPr sz="5600" b="1" cap="none">
                <a:solidFill>
                  <a:srgbClr val="4AE3AC"/>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gae6ea673ec_0_19"/>
          <p:cNvSpPr txBox="1">
            <a:spLocks noGrp="1"/>
          </p:cNvSpPr>
          <p:nvPr>
            <p:ph type="body" idx="1"/>
          </p:nvPr>
        </p:nvSpPr>
        <p:spPr>
          <a:xfrm>
            <a:off x="530352" y="2704664"/>
            <a:ext cx="7772400" cy="1509600"/>
          </a:xfrm>
          <a:prstGeom prst="rect">
            <a:avLst/>
          </a:prstGeom>
          <a:noFill/>
          <a:ln>
            <a:noFill/>
          </a:ln>
        </p:spPr>
        <p:txBody>
          <a:bodyPr spcFirstLastPara="1" wrap="square" lIns="45700" tIns="45700" rIns="45700" bIns="45700" anchor="t" anchorCtr="0">
            <a:noAutofit/>
          </a:bodyPr>
          <a:lstStyle>
            <a:lvl1pPr marL="457200" lvl="0" indent="-228600" algn="l">
              <a:spcBef>
                <a:spcPts val="440"/>
              </a:spcBef>
              <a:spcAft>
                <a:spcPts val="0"/>
              </a:spcAft>
              <a:buClr>
                <a:schemeClr val="dk1"/>
              </a:buClr>
              <a:buSzPts val="1760"/>
              <a:buNone/>
              <a:defRPr sz="2200">
                <a:solidFill>
                  <a:schemeClr val="dk1"/>
                </a:solidFill>
              </a:defRPr>
            </a:lvl1pPr>
            <a:lvl2pPr marL="914400" lvl="1" indent="-228600" algn="l">
              <a:spcBef>
                <a:spcPts val="360"/>
              </a:spcBef>
              <a:spcAft>
                <a:spcPts val="0"/>
              </a:spcAft>
              <a:buClr>
                <a:srgbClr val="888888"/>
              </a:buClr>
              <a:buSzPts val="1440"/>
              <a:buNone/>
              <a:defRPr sz="1800">
                <a:solidFill>
                  <a:srgbClr val="888888"/>
                </a:solidFill>
              </a:defRPr>
            </a:lvl2pPr>
            <a:lvl3pPr marL="1371600" lvl="2" indent="-228600" algn="l">
              <a:spcBef>
                <a:spcPts val="320"/>
              </a:spcBef>
              <a:spcAft>
                <a:spcPts val="0"/>
              </a:spcAft>
              <a:buClr>
                <a:srgbClr val="888888"/>
              </a:buClr>
              <a:buSzPts val="1280"/>
              <a:buNone/>
              <a:defRPr sz="1600">
                <a:solidFill>
                  <a:srgbClr val="888888"/>
                </a:solidFill>
              </a:defRPr>
            </a:lvl3pPr>
            <a:lvl4pPr marL="1828800" lvl="3" indent="-228600" algn="l">
              <a:spcBef>
                <a:spcPts val="280"/>
              </a:spcBef>
              <a:spcAft>
                <a:spcPts val="0"/>
              </a:spcAft>
              <a:buClr>
                <a:srgbClr val="888888"/>
              </a:buClr>
              <a:buSzPts val="1120"/>
              <a:buNone/>
              <a:defRPr sz="1400">
                <a:solidFill>
                  <a:srgbClr val="888888"/>
                </a:solidFill>
              </a:defRPr>
            </a:lvl4pPr>
            <a:lvl5pPr marL="2286000" lvl="4" indent="-228600" algn="l">
              <a:spcBef>
                <a:spcPts val="280"/>
              </a:spcBef>
              <a:spcAft>
                <a:spcPts val="0"/>
              </a:spcAft>
              <a:buClr>
                <a:srgbClr val="888888"/>
              </a:buClr>
              <a:buSzPts val="1120"/>
              <a:buNone/>
              <a:defRPr sz="1400">
                <a:solidFill>
                  <a:srgbClr val="888888"/>
                </a:solidFill>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1" name="Google Shape;31;gae6ea673ec_0_19"/>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gae6ea673ec_0_2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400">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gae6ea673ec_0_23"/>
          <p:cNvSpPr txBox="1">
            <a:spLocks noGrp="1"/>
          </p:cNvSpPr>
          <p:nvPr>
            <p:ph type="body" idx="1"/>
          </p:nvPr>
        </p:nvSpPr>
        <p:spPr>
          <a:xfrm>
            <a:off x="457200" y="1855248"/>
            <a:ext cx="4040100" cy="659400"/>
          </a:xfrm>
          <a:prstGeom prst="rect">
            <a:avLst/>
          </a:prstGeom>
          <a:noFill/>
          <a:ln>
            <a:noFill/>
          </a:ln>
        </p:spPr>
        <p:txBody>
          <a:bodyPr spcFirstLastPara="1" wrap="square" lIns="45700" tIns="0" rIns="45700" bIns="0" anchor="ctr" anchorCtr="0">
            <a:noAutofit/>
          </a:bodyPr>
          <a:lstStyle>
            <a:lvl1pPr marL="457200" lvl="0" indent="-228600" algn="l">
              <a:spcBef>
                <a:spcPts val="480"/>
              </a:spcBef>
              <a:spcAft>
                <a:spcPts val="0"/>
              </a:spcAft>
              <a:buClr>
                <a:schemeClr val="dk2"/>
              </a:buClr>
              <a:buSzPts val="1920"/>
              <a:buNone/>
              <a:defRPr sz="2400" b="1" cap="none">
                <a:solidFill>
                  <a:schemeClr val="dk2"/>
                </a:solidFill>
              </a:defRPr>
            </a:lvl1pPr>
            <a:lvl2pPr marL="914400" lvl="1" indent="-228600" algn="l">
              <a:spcBef>
                <a:spcPts val="400"/>
              </a:spcBef>
              <a:spcAft>
                <a:spcPts val="0"/>
              </a:spcAft>
              <a:buClr>
                <a:schemeClr val="dk1"/>
              </a:buClr>
              <a:buSzPts val="1600"/>
              <a:buNone/>
              <a:defRPr sz="2000" b="1"/>
            </a:lvl2pPr>
            <a:lvl3pPr marL="1371600" lvl="2" indent="-228600" algn="l">
              <a:spcBef>
                <a:spcPts val="360"/>
              </a:spcBef>
              <a:spcAft>
                <a:spcPts val="0"/>
              </a:spcAft>
              <a:buClr>
                <a:schemeClr val="dk1"/>
              </a:buClr>
              <a:buSzPts val="1440"/>
              <a:buNone/>
              <a:defRPr sz="1800" b="1"/>
            </a:lvl3pPr>
            <a:lvl4pPr marL="1828800" lvl="3" indent="-228600" algn="l">
              <a:spcBef>
                <a:spcPts val="320"/>
              </a:spcBef>
              <a:spcAft>
                <a:spcPts val="0"/>
              </a:spcAft>
              <a:buClr>
                <a:schemeClr val="dk1"/>
              </a:buClr>
              <a:buSzPts val="1280"/>
              <a:buNone/>
              <a:defRPr sz="1600" b="1"/>
            </a:lvl4pPr>
            <a:lvl5pPr marL="2286000" lvl="4" indent="-228600" algn="l">
              <a:spcBef>
                <a:spcPts val="320"/>
              </a:spcBef>
              <a:spcAft>
                <a:spcPts val="0"/>
              </a:spcAft>
              <a:buClr>
                <a:schemeClr val="dk1"/>
              </a:buClr>
              <a:buSzPts val="128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5" name="Google Shape;35;gae6ea673ec_0_23"/>
          <p:cNvSpPr txBox="1">
            <a:spLocks noGrp="1"/>
          </p:cNvSpPr>
          <p:nvPr>
            <p:ph type="body" idx="2"/>
          </p:nvPr>
        </p:nvSpPr>
        <p:spPr>
          <a:xfrm>
            <a:off x="4645025" y="1859757"/>
            <a:ext cx="4041900" cy="654900"/>
          </a:xfrm>
          <a:prstGeom prst="rect">
            <a:avLst/>
          </a:prstGeom>
          <a:noFill/>
          <a:ln>
            <a:noFill/>
          </a:ln>
        </p:spPr>
        <p:txBody>
          <a:bodyPr spcFirstLastPara="1" wrap="square" lIns="45700" tIns="0" rIns="45700" bIns="0" anchor="ctr" anchorCtr="0">
            <a:noAutofit/>
          </a:bodyPr>
          <a:lstStyle>
            <a:lvl1pPr marL="457200" lvl="0" indent="-228600" algn="l">
              <a:spcBef>
                <a:spcPts val="480"/>
              </a:spcBef>
              <a:spcAft>
                <a:spcPts val="0"/>
              </a:spcAft>
              <a:buClr>
                <a:schemeClr val="dk2"/>
              </a:buClr>
              <a:buSzPts val="1920"/>
              <a:buNone/>
              <a:defRPr sz="2400" b="1" cap="none">
                <a:solidFill>
                  <a:schemeClr val="dk2"/>
                </a:solidFill>
              </a:defRPr>
            </a:lvl1pPr>
            <a:lvl2pPr marL="914400" lvl="1" indent="-228600" algn="l">
              <a:spcBef>
                <a:spcPts val="400"/>
              </a:spcBef>
              <a:spcAft>
                <a:spcPts val="0"/>
              </a:spcAft>
              <a:buClr>
                <a:schemeClr val="dk1"/>
              </a:buClr>
              <a:buSzPts val="1600"/>
              <a:buNone/>
              <a:defRPr sz="2000" b="1"/>
            </a:lvl2pPr>
            <a:lvl3pPr marL="1371600" lvl="2" indent="-228600" algn="l">
              <a:spcBef>
                <a:spcPts val="360"/>
              </a:spcBef>
              <a:spcAft>
                <a:spcPts val="0"/>
              </a:spcAft>
              <a:buClr>
                <a:schemeClr val="dk1"/>
              </a:buClr>
              <a:buSzPts val="1440"/>
              <a:buNone/>
              <a:defRPr sz="1800" b="1"/>
            </a:lvl3pPr>
            <a:lvl4pPr marL="1828800" lvl="3" indent="-228600" algn="l">
              <a:spcBef>
                <a:spcPts val="320"/>
              </a:spcBef>
              <a:spcAft>
                <a:spcPts val="0"/>
              </a:spcAft>
              <a:buClr>
                <a:schemeClr val="dk1"/>
              </a:buClr>
              <a:buSzPts val="1280"/>
              <a:buNone/>
              <a:defRPr sz="1600" b="1"/>
            </a:lvl4pPr>
            <a:lvl5pPr marL="2286000" lvl="4" indent="-228600" algn="l">
              <a:spcBef>
                <a:spcPts val="320"/>
              </a:spcBef>
              <a:spcAft>
                <a:spcPts val="0"/>
              </a:spcAft>
              <a:buClr>
                <a:schemeClr val="dk1"/>
              </a:buClr>
              <a:buSzPts val="128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6" name="Google Shape;36;gae6ea673ec_0_23"/>
          <p:cNvSpPr txBox="1">
            <a:spLocks noGrp="1"/>
          </p:cNvSpPr>
          <p:nvPr>
            <p:ph type="body" idx="3"/>
          </p:nvPr>
        </p:nvSpPr>
        <p:spPr>
          <a:xfrm>
            <a:off x="457200" y="2514600"/>
            <a:ext cx="4040100" cy="3845700"/>
          </a:xfrm>
          <a:prstGeom prst="rect">
            <a:avLst/>
          </a:prstGeom>
          <a:noFill/>
          <a:ln>
            <a:noFill/>
          </a:ln>
        </p:spPr>
        <p:txBody>
          <a:bodyPr spcFirstLastPara="1" wrap="square" lIns="91425" tIns="0" rIns="91425" bIns="45700" anchor="t" anchorCtr="0">
            <a:noAutofit/>
          </a:bodyPr>
          <a:lstStyle>
            <a:lvl1pPr marL="457200" lvl="0" indent="-340360" algn="l">
              <a:spcBef>
                <a:spcPts val="440"/>
              </a:spcBef>
              <a:spcAft>
                <a:spcPts val="0"/>
              </a:spcAft>
              <a:buClr>
                <a:schemeClr val="dk1"/>
              </a:buClr>
              <a:buSzPts val="1760"/>
              <a:buChar char="⮚"/>
              <a:defRPr sz="2200"/>
            </a:lvl1pPr>
            <a:lvl2pPr marL="914400" lvl="1" indent="-330200" algn="l">
              <a:spcBef>
                <a:spcPts val="400"/>
              </a:spcBef>
              <a:spcAft>
                <a:spcPts val="0"/>
              </a:spcAft>
              <a:buClr>
                <a:schemeClr val="dk1"/>
              </a:buClr>
              <a:buSzPts val="1600"/>
              <a:buChar char="⮚"/>
              <a:defRPr sz="2000"/>
            </a:lvl2pPr>
            <a:lvl3pPr marL="1371600" lvl="2" indent="-320039" algn="l">
              <a:spcBef>
                <a:spcPts val="360"/>
              </a:spcBef>
              <a:spcAft>
                <a:spcPts val="0"/>
              </a:spcAft>
              <a:buClr>
                <a:schemeClr val="dk1"/>
              </a:buClr>
              <a:buSzPts val="1440"/>
              <a:buChar char="⮚"/>
              <a:defRPr sz="1800"/>
            </a:lvl3pPr>
            <a:lvl4pPr marL="1828800" lvl="3" indent="-309880" algn="l">
              <a:spcBef>
                <a:spcPts val="320"/>
              </a:spcBef>
              <a:spcAft>
                <a:spcPts val="0"/>
              </a:spcAft>
              <a:buClr>
                <a:schemeClr val="dk1"/>
              </a:buClr>
              <a:buSzPts val="1280"/>
              <a:buChar char="⮚"/>
              <a:defRPr sz="1600"/>
            </a:lvl4pPr>
            <a:lvl5pPr marL="2286000" lvl="4" indent="-309879" algn="l">
              <a:spcBef>
                <a:spcPts val="320"/>
              </a:spcBef>
              <a:spcAft>
                <a:spcPts val="0"/>
              </a:spcAft>
              <a:buClr>
                <a:schemeClr val="dk1"/>
              </a:buClr>
              <a:buSzPts val="128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7" name="Google Shape;37;gae6ea673ec_0_23"/>
          <p:cNvSpPr txBox="1">
            <a:spLocks noGrp="1"/>
          </p:cNvSpPr>
          <p:nvPr>
            <p:ph type="body" idx="4"/>
          </p:nvPr>
        </p:nvSpPr>
        <p:spPr>
          <a:xfrm>
            <a:off x="4645025" y="2514600"/>
            <a:ext cx="4041900" cy="3845700"/>
          </a:xfrm>
          <a:prstGeom prst="rect">
            <a:avLst/>
          </a:prstGeom>
          <a:noFill/>
          <a:ln>
            <a:noFill/>
          </a:ln>
        </p:spPr>
        <p:txBody>
          <a:bodyPr spcFirstLastPara="1" wrap="square" lIns="91425" tIns="0" rIns="91425" bIns="45700" anchor="t" anchorCtr="0">
            <a:noAutofit/>
          </a:bodyPr>
          <a:lstStyle>
            <a:lvl1pPr marL="457200" lvl="0" indent="-340360" algn="l">
              <a:spcBef>
                <a:spcPts val="440"/>
              </a:spcBef>
              <a:spcAft>
                <a:spcPts val="0"/>
              </a:spcAft>
              <a:buClr>
                <a:schemeClr val="dk1"/>
              </a:buClr>
              <a:buSzPts val="1760"/>
              <a:buChar char="⮚"/>
              <a:defRPr sz="2200"/>
            </a:lvl1pPr>
            <a:lvl2pPr marL="914400" lvl="1" indent="-330200" algn="l">
              <a:spcBef>
                <a:spcPts val="400"/>
              </a:spcBef>
              <a:spcAft>
                <a:spcPts val="0"/>
              </a:spcAft>
              <a:buClr>
                <a:schemeClr val="dk1"/>
              </a:buClr>
              <a:buSzPts val="1600"/>
              <a:buChar char="⮚"/>
              <a:defRPr sz="2000"/>
            </a:lvl2pPr>
            <a:lvl3pPr marL="1371600" lvl="2" indent="-320039" algn="l">
              <a:spcBef>
                <a:spcPts val="360"/>
              </a:spcBef>
              <a:spcAft>
                <a:spcPts val="0"/>
              </a:spcAft>
              <a:buClr>
                <a:schemeClr val="dk1"/>
              </a:buClr>
              <a:buSzPts val="1440"/>
              <a:buChar char="⮚"/>
              <a:defRPr sz="1800"/>
            </a:lvl3pPr>
            <a:lvl4pPr marL="1828800" lvl="3" indent="-309880" algn="l">
              <a:spcBef>
                <a:spcPts val="320"/>
              </a:spcBef>
              <a:spcAft>
                <a:spcPts val="0"/>
              </a:spcAft>
              <a:buClr>
                <a:schemeClr val="dk1"/>
              </a:buClr>
              <a:buSzPts val="1280"/>
              <a:buChar char="⮚"/>
              <a:defRPr sz="1600"/>
            </a:lvl4pPr>
            <a:lvl5pPr marL="2286000" lvl="4" indent="-309879" algn="l">
              <a:spcBef>
                <a:spcPts val="320"/>
              </a:spcBef>
              <a:spcAft>
                <a:spcPts val="0"/>
              </a:spcAft>
              <a:buClr>
                <a:schemeClr val="dk1"/>
              </a:buClr>
              <a:buSzPts val="128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8" name="Google Shape;38;gae6ea673ec_0_23"/>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gae6ea673ec_0_23"/>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gae6ea673ec_0_31"/>
          <p:cNvSpPr txBox="1">
            <a:spLocks noGrp="1"/>
          </p:cNvSpPr>
          <p:nvPr>
            <p:ph type="title"/>
          </p:nvPr>
        </p:nvSpPr>
        <p:spPr>
          <a:xfrm>
            <a:off x="457200" y="704088"/>
            <a:ext cx="8305800" cy="1143000"/>
          </a:xfrm>
          <a:prstGeom prst="rect">
            <a:avLst/>
          </a:prstGeom>
          <a:noFill/>
          <a:ln>
            <a:noFill/>
          </a:ln>
        </p:spPr>
        <p:txBody>
          <a:bodyPr spcFirstLastPara="1" wrap="square" lIns="0" tIns="45700" rIns="0" bIns="0" anchor="b" anchorCtr="0">
            <a:noAutofit/>
          </a:bodyPr>
          <a:lstStyle>
            <a:lvl1pPr lvl="0" algn="ctr">
              <a:spcBef>
                <a:spcPts val="0"/>
              </a:spcBef>
              <a:spcAft>
                <a:spcPts val="0"/>
              </a:spcAft>
              <a:buClr>
                <a:schemeClr val="dk2"/>
              </a:buClr>
              <a:buSzPts val="5000"/>
              <a:buFont typeface="Arial"/>
              <a:buNone/>
              <a:defRPr sz="4000" b="0">
                <a:solidFill>
                  <a:srgbClr val="0070C0"/>
                </a:solidFill>
                <a:latin typeface="Calibri" panose="020F0502020204030204" pitchFamily="34" charset="0"/>
                <a:ea typeface="Calibri" panose="020F0502020204030204" pitchFamily="34" charset="0"/>
                <a:cs typeface="Calibri" panose="020F0502020204030204" pitchFamily="34" charset="0"/>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gae6ea673ec_0_31"/>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gae6ea673ec_0_31"/>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TextBox 4"/>
          <p:cNvSpPr txBox="1"/>
          <p:nvPr userDrawn="1"/>
        </p:nvSpPr>
        <p:spPr>
          <a:xfrm rot="19219194">
            <a:off x="-163796" y="256693"/>
            <a:ext cx="1468489" cy="523220"/>
          </a:xfrm>
          <a:prstGeom prst="rect">
            <a:avLst/>
          </a:prstGeom>
          <a:noFill/>
        </p:spPr>
        <p:txBody>
          <a:bodyPr wrap="square" rtlCol="0">
            <a:spAutoFit/>
          </a:bodyPr>
          <a:lstStyle/>
          <a:p>
            <a:r>
              <a:rPr lang="en-US" sz="2800" dirty="0" smtClean="0">
                <a:solidFill>
                  <a:srgbClr val="FF0000"/>
                </a:solidFill>
              </a:rPr>
              <a:t>UNIT II</a:t>
            </a:r>
            <a:endParaRPr lang="en-US" sz="2800" dirty="0">
              <a:solidFill>
                <a:srgbClr val="FF000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gae6ea673ec_0_38"/>
          <p:cNvSpPr txBox="1">
            <a:spLocks noGrp="1"/>
          </p:cNvSpPr>
          <p:nvPr>
            <p:ph type="title"/>
          </p:nvPr>
        </p:nvSpPr>
        <p:spPr>
          <a:xfrm>
            <a:off x="685800" y="514352"/>
            <a:ext cx="2743200" cy="1161900"/>
          </a:xfrm>
          <a:prstGeom prst="rect">
            <a:avLst/>
          </a:prstGeom>
          <a:noFill/>
          <a:ln>
            <a:noFill/>
          </a:ln>
        </p:spPr>
        <p:txBody>
          <a:bodyPr spcFirstLastPara="1" wrap="square" lIns="0" tIns="45700" rIns="0" bIns="0" anchor="b" anchorCtr="0">
            <a:noAutofit/>
          </a:bodyPr>
          <a:lstStyle>
            <a:lvl1pPr lvl="0" algn="l">
              <a:spcBef>
                <a:spcPts val="0"/>
              </a:spcBef>
              <a:spcAft>
                <a:spcPts val="0"/>
              </a:spcAft>
              <a:buClr>
                <a:schemeClr val="dk2"/>
              </a:buClr>
              <a:buSzPts val="2600"/>
              <a:buFont typeface="Arial"/>
              <a:buNone/>
              <a:defRPr sz="2600" b="0">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gae6ea673ec_0_38"/>
          <p:cNvSpPr txBox="1">
            <a:spLocks noGrp="1"/>
          </p:cNvSpPr>
          <p:nvPr>
            <p:ph type="body" idx="1"/>
          </p:nvPr>
        </p:nvSpPr>
        <p:spPr>
          <a:xfrm>
            <a:off x="685800" y="1676400"/>
            <a:ext cx="2743200" cy="4572000"/>
          </a:xfrm>
          <a:prstGeom prst="rect">
            <a:avLst/>
          </a:prstGeom>
          <a:noFill/>
          <a:ln>
            <a:noFill/>
          </a:ln>
        </p:spPr>
        <p:txBody>
          <a:bodyPr spcFirstLastPara="1" wrap="square" lIns="18275" tIns="45700" rIns="18275" bIns="45700" anchor="t" anchorCtr="0">
            <a:noAutofit/>
          </a:bodyPr>
          <a:lstStyle>
            <a:lvl1pPr marL="457200" lvl="0" indent="-228600" algn="l">
              <a:spcBef>
                <a:spcPts val="280"/>
              </a:spcBef>
              <a:spcAft>
                <a:spcPts val="0"/>
              </a:spcAft>
              <a:buClr>
                <a:schemeClr val="dk1"/>
              </a:buClr>
              <a:buSzPts val="1120"/>
              <a:buNone/>
              <a:defRPr sz="1400"/>
            </a:lvl1pPr>
            <a:lvl2pPr marL="914400" lvl="1" indent="-228600" algn="l">
              <a:spcBef>
                <a:spcPts val="240"/>
              </a:spcBef>
              <a:spcAft>
                <a:spcPts val="0"/>
              </a:spcAft>
              <a:buClr>
                <a:schemeClr val="dk1"/>
              </a:buClr>
              <a:buSzPts val="960"/>
              <a:buNone/>
              <a:defRPr sz="1200"/>
            </a:lvl2pPr>
            <a:lvl3pPr marL="1371600" lvl="2" indent="-228600" algn="l">
              <a:spcBef>
                <a:spcPts val="200"/>
              </a:spcBef>
              <a:spcAft>
                <a:spcPts val="0"/>
              </a:spcAft>
              <a:buClr>
                <a:schemeClr val="dk1"/>
              </a:buClr>
              <a:buSzPts val="800"/>
              <a:buNone/>
              <a:defRPr sz="1000"/>
            </a:lvl3pPr>
            <a:lvl4pPr marL="1828800" lvl="3" indent="-228600" algn="l">
              <a:spcBef>
                <a:spcPts val="180"/>
              </a:spcBef>
              <a:spcAft>
                <a:spcPts val="0"/>
              </a:spcAft>
              <a:buClr>
                <a:schemeClr val="dk1"/>
              </a:buClr>
              <a:buSzPts val="720"/>
              <a:buNone/>
              <a:defRPr sz="900"/>
            </a:lvl4pPr>
            <a:lvl5pPr marL="2286000" lvl="4" indent="-228600" algn="l">
              <a:spcBef>
                <a:spcPts val="180"/>
              </a:spcBef>
              <a:spcAft>
                <a:spcPts val="0"/>
              </a:spcAft>
              <a:buClr>
                <a:schemeClr val="dk1"/>
              </a:buClr>
              <a:buSzPts val="720"/>
              <a:buNone/>
              <a:defRPr sz="9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0" name="Google Shape;50;gae6ea673ec_0_38"/>
          <p:cNvSpPr txBox="1">
            <a:spLocks noGrp="1"/>
          </p:cNvSpPr>
          <p:nvPr>
            <p:ph type="body" idx="2"/>
          </p:nvPr>
        </p:nvSpPr>
        <p:spPr>
          <a:xfrm>
            <a:off x="3575050" y="1676400"/>
            <a:ext cx="5111700" cy="4572000"/>
          </a:xfrm>
          <a:prstGeom prst="rect">
            <a:avLst/>
          </a:prstGeom>
          <a:noFill/>
          <a:ln>
            <a:noFill/>
          </a:ln>
        </p:spPr>
        <p:txBody>
          <a:bodyPr spcFirstLastPara="1" wrap="square" lIns="91425" tIns="0" rIns="91425" bIns="45700" anchor="t" anchorCtr="0">
            <a:noAutofit/>
          </a:bodyPr>
          <a:lstStyle>
            <a:lvl1pPr marL="457200" lvl="0" indent="-370840" algn="l">
              <a:spcBef>
                <a:spcPts val="560"/>
              </a:spcBef>
              <a:spcAft>
                <a:spcPts val="0"/>
              </a:spcAft>
              <a:buClr>
                <a:schemeClr val="dk1"/>
              </a:buClr>
              <a:buSzPts val="2240"/>
              <a:buChar char="⮚"/>
              <a:defRPr sz="2800"/>
            </a:lvl1pPr>
            <a:lvl2pPr marL="914400" lvl="1" indent="-360680" algn="l">
              <a:spcBef>
                <a:spcPts val="520"/>
              </a:spcBef>
              <a:spcAft>
                <a:spcPts val="0"/>
              </a:spcAft>
              <a:buClr>
                <a:schemeClr val="dk1"/>
              </a:buClr>
              <a:buSzPts val="2080"/>
              <a:buChar char="⮚"/>
              <a:defRPr sz="2600"/>
            </a:lvl2pPr>
            <a:lvl3pPr marL="1371600" lvl="2" indent="-350519" algn="l">
              <a:spcBef>
                <a:spcPts val="480"/>
              </a:spcBef>
              <a:spcAft>
                <a:spcPts val="0"/>
              </a:spcAft>
              <a:buClr>
                <a:schemeClr val="dk1"/>
              </a:buClr>
              <a:buSzPts val="1920"/>
              <a:buChar char="⮚"/>
              <a:defRPr sz="2400"/>
            </a:lvl3pPr>
            <a:lvl4pPr marL="1828800" lvl="3" indent="-330200" algn="l">
              <a:spcBef>
                <a:spcPts val="400"/>
              </a:spcBef>
              <a:spcAft>
                <a:spcPts val="0"/>
              </a:spcAft>
              <a:buClr>
                <a:schemeClr val="dk1"/>
              </a:buClr>
              <a:buSzPts val="1600"/>
              <a:buChar char="⮚"/>
              <a:defRPr sz="2000"/>
            </a:lvl4pPr>
            <a:lvl5pPr marL="2286000" lvl="4" indent="-320039" algn="l">
              <a:spcBef>
                <a:spcPts val="360"/>
              </a:spcBef>
              <a:spcAft>
                <a:spcPts val="0"/>
              </a:spcAft>
              <a:buClr>
                <a:schemeClr val="dk1"/>
              </a:buClr>
              <a:buSzPts val="144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1" name="Google Shape;51;gae6ea673ec_0_38"/>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gae6ea673ec_0_38"/>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gae6ea673ec_0_44"/>
          <p:cNvSpPr/>
          <p:nvPr/>
        </p:nvSpPr>
        <p:spPr>
          <a:xfrm rot="-10379968" flipH="1">
            <a:off x="3165539" y="1108014"/>
            <a:ext cx="5257696" cy="4114887"/>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1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55;gae6ea673ec_0_44"/>
          <p:cNvSpPr/>
          <p:nvPr/>
        </p:nvSpPr>
        <p:spPr>
          <a:xfrm rot="-10381539" flipH="1">
            <a:off x="8004149" y="5359289"/>
            <a:ext cx="155652" cy="155652"/>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666"/>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gae6ea673ec_0_44"/>
          <p:cNvSpPr/>
          <p:nvPr/>
        </p:nvSpPr>
        <p:spPr>
          <a:xfrm rot="10800000" flipH="1">
            <a:off x="-9525" y="5816600"/>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gae6ea673ec_0_44"/>
          <p:cNvSpPr/>
          <p:nvPr/>
        </p:nvSpPr>
        <p:spPr>
          <a:xfrm rot="10800000" flipH="1">
            <a:off x="4381500" y="6219825"/>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gae6ea673ec_0_44"/>
          <p:cNvSpPr txBox="1">
            <a:spLocks noGrp="1"/>
          </p:cNvSpPr>
          <p:nvPr>
            <p:ph type="title"/>
          </p:nvPr>
        </p:nvSpPr>
        <p:spPr>
          <a:xfrm>
            <a:off x="609600" y="1176996"/>
            <a:ext cx="2212800" cy="1582500"/>
          </a:xfrm>
          <a:prstGeom prst="rect">
            <a:avLst/>
          </a:prstGeom>
          <a:noFill/>
          <a:ln>
            <a:noFill/>
          </a:ln>
        </p:spPr>
        <p:txBody>
          <a:bodyPr spcFirstLastPara="1" wrap="square" lIns="45700" tIns="45700" rIns="45700" bIns="45700" anchor="b" anchorCtr="0">
            <a:noAutofit/>
          </a:bodyPr>
          <a:lstStyle>
            <a:lvl1pPr lvl="0" algn="l">
              <a:spcBef>
                <a:spcPts val="0"/>
              </a:spcBef>
              <a:spcAft>
                <a:spcPts val="0"/>
              </a:spcAft>
              <a:buClr>
                <a:schemeClr val="dk2"/>
              </a:buClr>
              <a:buSzPts val="2000"/>
              <a:buFont typeface="Arial"/>
              <a:buNone/>
              <a:defRPr sz="2000" b="1">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gae6ea673ec_0_44"/>
          <p:cNvSpPr txBox="1">
            <a:spLocks noGrp="1"/>
          </p:cNvSpPr>
          <p:nvPr>
            <p:ph type="body" idx="1"/>
          </p:nvPr>
        </p:nvSpPr>
        <p:spPr>
          <a:xfrm>
            <a:off x="609600" y="2828785"/>
            <a:ext cx="2209800" cy="2179200"/>
          </a:xfrm>
          <a:prstGeom prst="rect">
            <a:avLst/>
          </a:prstGeom>
          <a:noFill/>
          <a:ln>
            <a:noFill/>
          </a:ln>
        </p:spPr>
        <p:txBody>
          <a:bodyPr spcFirstLastPara="1" wrap="square" lIns="64000" tIns="45700" rIns="45700" bIns="45700" anchor="t" anchorCtr="0">
            <a:noAutofit/>
          </a:bodyPr>
          <a:lstStyle>
            <a:lvl1pPr marL="457200" lvl="0" indent="-228600" algn="l">
              <a:spcBef>
                <a:spcPts val="250"/>
              </a:spcBef>
              <a:spcAft>
                <a:spcPts val="0"/>
              </a:spcAft>
              <a:buClr>
                <a:schemeClr val="dk1"/>
              </a:buClr>
              <a:buSzPts val="1040"/>
              <a:buFont typeface="Arial"/>
              <a:buNone/>
              <a:defRPr sz="1300"/>
            </a:lvl1pPr>
            <a:lvl2pPr marL="914400" lvl="1" indent="-289560" algn="l">
              <a:spcBef>
                <a:spcPts val="240"/>
              </a:spcBef>
              <a:spcAft>
                <a:spcPts val="0"/>
              </a:spcAft>
              <a:buClr>
                <a:schemeClr val="dk1"/>
              </a:buClr>
              <a:buSzPts val="960"/>
              <a:buChar char="⮚"/>
              <a:defRPr sz="1200"/>
            </a:lvl2pPr>
            <a:lvl3pPr marL="1371600" lvl="2" indent="-279400" algn="l">
              <a:spcBef>
                <a:spcPts val="200"/>
              </a:spcBef>
              <a:spcAft>
                <a:spcPts val="0"/>
              </a:spcAft>
              <a:buClr>
                <a:schemeClr val="dk1"/>
              </a:buClr>
              <a:buSzPts val="800"/>
              <a:buChar char="⮚"/>
              <a:defRPr sz="1000"/>
            </a:lvl3pPr>
            <a:lvl4pPr marL="1828800" lvl="3" indent="-274319" algn="l">
              <a:spcBef>
                <a:spcPts val="180"/>
              </a:spcBef>
              <a:spcAft>
                <a:spcPts val="0"/>
              </a:spcAft>
              <a:buClr>
                <a:schemeClr val="dk1"/>
              </a:buClr>
              <a:buSzPts val="720"/>
              <a:buChar char="⮚"/>
              <a:defRPr sz="900"/>
            </a:lvl4pPr>
            <a:lvl5pPr marL="2286000" lvl="4" indent="-274320" algn="l">
              <a:spcBef>
                <a:spcPts val="180"/>
              </a:spcBef>
              <a:spcAft>
                <a:spcPts val="0"/>
              </a:spcAft>
              <a:buClr>
                <a:schemeClr val="dk1"/>
              </a:buClr>
              <a:buSzPts val="720"/>
              <a:buChar char="⮚"/>
              <a:defRPr sz="9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0" name="Google Shape;60;gae6ea673ec_0_44"/>
          <p:cNvSpPr>
            <a:spLocks noGrp="1"/>
          </p:cNvSpPr>
          <p:nvPr>
            <p:ph type="pic" idx="2"/>
          </p:nvPr>
        </p:nvSpPr>
        <p:spPr>
          <a:xfrm rot="420022">
            <a:off x="3485831" y="1199543"/>
            <a:ext cx="4617824" cy="3931997"/>
          </a:xfrm>
          <a:prstGeom prst="rect">
            <a:avLst/>
          </a:prstGeom>
          <a:solidFill>
            <a:schemeClr val="lt2"/>
          </a:solidFill>
          <a:ln w="9525" cap="rnd" cmpd="sng">
            <a:solidFill>
              <a:srgbClr val="C0C0C0"/>
            </a:solidFill>
            <a:prstDash val="solid"/>
            <a:round/>
            <a:headEnd type="none" w="sm" len="sm"/>
            <a:tailEnd type="none" w="sm" len="sm"/>
          </a:ln>
        </p:spPr>
        <p:txBody>
          <a:bodyPr spcFirstLastPara="1" wrap="square" lIns="91425" tIns="45700" rIns="91425" bIns="45700" anchor="t" anchorCtr="0">
            <a:noAutofit/>
          </a:bodyPr>
          <a:lstStyle>
            <a:lvl1pPr marR="0" lvl="0" algn="l" rtl="0">
              <a:spcBef>
                <a:spcPts val="640"/>
              </a:spcBef>
              <a:spcAft>
                <a:spcPts val="0"/>
              </a:spcAft>
              <a:buClr>
                <a:schemeClr val="dk1"/>
              </a:buClr>
              <a:buSzPts val="2560"/>
              <a:buFont typeface="Noto Sans Symbols"/>
              <a:buNone/>
              <a:defRPr sz="3200" b="0" i="0" u="none" strike="noStrike" cap="none">
                <a:solidFill>
                  <a:schemeClr val="dk1"/>
                </a:solidFill>
                <a:latin typeface="Arial"/>
                <a:ea typeface="Arial"/>
                <a:cs typeface="Arial"/>
                <a:sym typeface="Arial"/>
              </a:defRPr>
            </a:lvl1pPr>
            <a:lvl2pPr marR="0" lvl="1"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2pPr>
            <a:lvl3pPr marR="0" lvl="2"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5pPr>
            <a:lvl6pPr marR="0" lvl="5" algn="l" rtl="0">
              <a:spcBef>
                <a:spcPts val="360"/>
              </a:spcBef>
              <a:spcAft>
                <a:spcPts val="0"/>
              </a:spcAft>
              <a:buClr>
                <a:schemeClr val="accent5"/>
              </a:buClr>
              <a:buSzPts val="1440"/>
              <a:buFont typeface="Noto Sans Symbols"/>
              <a:buChar char="⚫"/>
              <a:defRPr sz="1800" b="0" i="0" u="none" strike="noStrike" cap="none">
                <a:solidFill>
                  <a:schemeClr val="dk1"/>
                </a:solidFill>
                <a:latin typeface="Arial"/>
                <a:ea typeface="Arial"/>
                <a:cs typeface="Arial"/>
                <a:sym typeface="Arial"/>
              </a:defRPr>
            </a:lvl6pPr>
            <a:lvl7pPr marR="0" lvl="6" algn="l" rtl="0">
              <a:spcBef>
                <a:spcPts val="320"/>
              </a:spcBef>
              <a:spcAft>
                <a:spcPts val="0"/>
              </a:spcAft>
              <a:buClr>
                <a:schemeClr val="accent6"/>
              </a:buClr>
              <a:buSzPts val="1280"/>
              <a:buFont typeface="Noto Sans Symbols"/>
              <a:buChar char="⚫"/>
              <a:defRPr sz="1600" b="0" i="0" u="none" strike="noStrike" cap="none">
                <a:solidFill>
                  <a:schemeClr val="dk1"/>
                </a:solidFill>
                <a:latin typeface="Arial"/>
                <a:ea typeface="Arial"/>
                <a:cs typeface="Arial"/>
                <a:sym typeface="Arial"/>
              </a:defRPr>
            </a:lvl7pPr>
            <a:lvl8pPr marR="0" lvl="7"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R="0" lvl="8" algn="l" rtl="0">
              <a:spcBef>
                <a:spcPts val="28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1" name="Google Shape;61;gae6ea673ec_0_44"/>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gae6ea673ec_0_44"/>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gae6ea673ec_0_54"/>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000">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5" name="Google Shape;65;gae6ea673ec_0_54"/>
          <p:cNvSpPr txBox="1">
            <a:spLocks noGrp="1"/>
          </p:cNvSpPr>
          <p:nvPr>
            <p:ph type="body" idx="1"/>
          </p:nvPr>
        </p:nvSpPr>
        <p:spPr>
          <a:xfrm rot="5400000">
            <a:off x="2377350" y="15013"/>
            <a:ext cx="4389300" cy="8229600"/>
          </a:xfrm>
          <a:prstGeom prst="rect">
            <a:avLst/>
          </a:prstGeom>
          <a:noFill/>
          <a:ln>
            <a:noFill/>
          </a:ln>
        </p:spPr>
        <p:txBody>
          <a:bodyPr spcFirstLastPara="1" wrap="square" lIns="91425" tIns="45700" rIns="91425" bIns="45700" anchor="t" anchorCtr="0">
            <a:noAutofit/>
          </a:bodyPr>
          <a:lstStyle>
            <a:lvl1pPr marL="457200" lvl="0" indent="-320040" algn="l">
              <a:spcBef>
                <a:spcPts val="360"/>
              </a:spcBef>
              <a:spcAft>
                <a:spcPts val="0"/>
              </a:spcAft>
              <a:buClr>
                <a:schemeClr val="dk1"/>
              </a:buClr>
              <a:buSzPts val="1440"/>
              <a:buChar char="⮚"/>
              <a:defRPr/>
            </a:lvl1pPr>
            <a:lvl2pPr marL="914400" lvl="1" indent="-320040" algn="l">
              <a:spcBef>
                <a:spcPts val="360"/>
              </a:spcBef>
              <a:spcAft>
                <a:spcPts val="0"/>
              </a:spcAft>
              <a:buClr>
                <a:schemeClr val="dk1"/>
              </a:buClr>
              <a:buSzPts val="1440"/>
              <a:buChar char="⮚"/>
              <a:defRPr/>
            </a:lvl2pPr>
            <a:lvl3pPr marL="1371600" lvl="2" indent="-320039" algn="l">
              <a:spcBef>
                <a:spcPts val="360"/>
              </a:spcBef>
              <a:spcAft>
                <a:spcPts val="0"/>
              </a:spcAft>
              <a:buClr>
                <a:schemeClr val="dk1"/>
              </a:buClr>
              <a:buSzPts val="1440"/>
              <a:buChar char="⮚"/>
              <a:defRPr/>
            </a:lvl3pPr>
            <a:lvl4pPr marL="1828800" lvl="3" indent="-320039" algn="l">
              <a:spcBef>
                <a:spcPts val="360"/>
              </a:spcBef>
              <a:spcAft>
                <a:spcPts val="0"/>
              </a:spcAft>
              <a:buClr>
                <a:schemeClr val="dk1"/>
              </a:buClr>
              <a:buSzPts val="1440"/>
              <a:buChar char="⮚"/>
              <a:defRPr/>
            </a:lvl4pPr>
            <a:lvl5pPr marL="2286000" lvl="4" indent="-320039" algn="l">
              <a:spcBef>
                <a:spcPts val="360"/>
              </a:spcBef>
              <a:spcAft>
                <a:spcPts val="0"/>
              </a:spcAft>
              <a:buClr>
                <a:schemeClr val="dk1"/>
              </a:buClr>
              <a:buSzPts val="144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6" name="Google Shape;66;gae6ea673ec_0_54"/>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gae6ea673ec_0_54"/>
          <p:cNvSpPr txBox="1">
            <a:spLocks noGrp="1"/>
          </p:cNvSpPr>
          <p:nvPr>
            <p:ph type="ftr" idx="11"/>
          </p:nvPr>
        </p:nvSpPr>
        <p:spPr>
          <a:xfrm>
            <a:off x="7239000" y="6477000"/>
            <a:ext cx="1447800" cy="381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gae6ea673ec_0_0"/>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9pPr>
          </a:lstStyle>
          <a:p>
            <a:endParaRPr/>
          </a:p>
        </p:txBody>
      </p:sp>
      <p:sp>
        <p:nvSpPr>
          <p:cNvPr id="11" name="Google Shape;11;gae6ea673ec_0_0"/>
          <p:cNvSpPr txBox="1">
            <a:spLocks noGrp="1"/>
          </p:cNvSpPr>
          <p:nvPr>
            <p:ph type="body" idx="1"/>
          </p:nvPr>
        </p:nvSpPr>
        <p:spPr>
          <a:xfrm>
            <a:off x="457200" y="1935163"/>
            <a:ext cx="8229600" cy="4389300"/>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1pPr>
            <a:lvl2pPr marL="914400" marR="0" lvl="1"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4pPr>
            <a:lvl5pPr marL="2286000" marR="0" lvl="4"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17500" algn="l" rtl="0">
              <a:spcBef>
                <a:spcPts val="28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gae6ea673ec_0_0"/>
          <p:cNvSpPr txBox="1">
            <a:spLocks noGrp="1"/>
          </p:cNvSpPr>
          <p:nvPr>
            <p:ph type="dt" idx="10"/>
          </p:nvPr>
        </p:nvSpPr>
        <p:spPr>
          <a:xfrm>
            <a:off x="457200" y="6356350"/>
            <a:ext cx="2133600" cy="3651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hyperlink" Target="https://www.gatevidyalay.com/disk-scheduling-disk-scheduling-algorithms/"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hyperlink" Target="https://www.gatevidyalay.com/scan-algorithm-disk-scheduling-algorithm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https://www.gatevidyalay.com/look-algorithm-disk-scheduling-algorithm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nimagraffs.com/hard-disk-drive/"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
          <p:cNvPicPr preferRelativeResize="0"/>
          <p:nvPr/>
        </p:nvPicPr>
        <p:blipFill>
          <a:blip r:embed="rId3">
            <a:alphaModFix/>
          </a:blip>
          <a:stretch>
            <a:fillRect/>
          </a:stretch>
        </p:blipFill>
        <p:spPr>
          <a:xfrm>
            <a:off x="699475" y="30519"/>
            <a:ext cx="8444525" cy="1366275"/>
          </a:xfrm>
          <a:prstGeom prst="rect">
            <a:avLst/>
          </a:prstGeom>
          <a:noFill/>
          <a:ln>
            <a:noFill/>
          </a:ln>
        </p:spPr>
      </p:pic>
      <p:sp>
        <p:nvSpPr>
          <p:cNvPr id="86" name="Google Shape;86;p1"/>
          <p:cNvSpPr txBox="1"/>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900"/>
              <a:buFont typeface="Arial"/>
              <a:buNone/>
            </a:pPr>
            <a:fld id="{00000000-1234-1234-1234-123412341234}" type="slidenum">
              <a:rPr lang="en-US" sz="900" b="0" i="0" u="none" strike="noStrike" cap="none">
                <a:solidFill>
                  <a:schemeClr val="dk1"/>
                </a:solidFill>
                <a:latin typeface="Arial"/>
                <a:ea typeface="Arial"/>
                <a:cs typeface="Arial"/>
                <a:sym typeface="Arial"/>
              </a:rPr>
              <a:t>1</a:t>
            </a:fld>
            <a:endParaRPr/>
          </a:p>
        </p:txBody>
      </p:sp>
      <p:pic>
        <p:nvPicPr>
          <p:cNvPr id="88" name="Google Shape;88;p1"/>
          <p:cNvPicPr preferRelativeResize="0"/>
          <p:nvPr/>
        </p:nvPicPr>
        <p:blipFill>
          <a:blip r:embed="rId4">
            <a:alphaModFix/>
          </a:blip>
          <a:stretch>
            <a:fillRect/>
          </a:stretch>
        </p:blipFill>
        <p:spPr>
          <a:xfrm>
            <a:off x="2809875" y="2328863"/>
            <a:ext cx="3829050" cy="2657475"/>
          </a:xfrm>
          <a:prstGeom prst="rect">
            <a:avLst/>
          </a:prstGeom>
          <a:noFill/>
          <a:ln>
            <a:noFill/>
          </a:ln>
        </p:spPr>
      </p:pic>
      <p:pic>
        <p:nvPicPr>
          <p:cNvPr id="89" name="Google Shape;89;p1"/>
          <p:cNvPicPr preferRelativeResize="0"/>
          <p:nvPr/>
        </p:nvPicPr>
        <p:blipFill>
          <a:blip r:embed="rId5">
            <a:alphaModFix/>
          </a:blip>
          <a:stretch>
            <a:fillRect/>
          </a:stretch>
        </p:blipFill>
        <p:spPr>
          <a:xfrm>
            <a:off x="914400" y="4857750"/>
            <a:ext cx="7620000" cy="2152650"/>
          </a:xfrm>
          <a:prstGeom prst="rect">
            <a:avLst/>
          </a:prstGeom>
          <a:noFill/>
          <a:ln>
            <a:noFill/>
          </a:ln>
        </p:spPr>
      </p:pic>
      <p:pic>
        <p:nvPicPr>
          <p:cNvPr id="90" name="Google Shape;90;p1"/>
          <p:cNvPicPr preferRelativeResize="0"/>
          <p:nvPr/>
        </p:nvPicPr>
        <p:blipFill>
          <a:blip r:embed="rId6">
            <a:alphaModFix/>
          </a:blip>
          <a:stretch>
            <a:fillRect/>
          </a:stretch>
        </p:blipFill>
        <p:spPr>
          <a:xfrm>
            <a:off x="4010025" y="6348413"/>
            <a:ext cx="1428750" cy="533400"/>
          </a:xfrm>
          <a:prstGeom prst="rect">
            <a:avLst/>
          </a:prstGeom>
          <a:noFill/>
          <a:ln>
            <a:noFill/>
          </a:ln>
        </p:spPr>
      </p:pic>
      <p:sp>
        <p:nvSpPr>
          <p:cNvPr id="91" name="Google Shape;91;p1"/>
          <p:cNvSpPr txBox="1"/>
          <p:nvPr/>
        </p:nvSpPr>
        <p:spPr>
          <a:xfrm>
            <a:off x="1002725" y="1355875"/>
            <a:ext cx="7986000" cy="1462200"/>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3000" b="1" dirty="0">
                <a:solidFill>
                  <a:srgbClr val="FF0000"/>
                </a:solidFill>
              </a:rPr>
              <a:t>20CST43 - OPERATING SYSTEMS </a:t>
            </a:r>
            <a:endParaRPr sz="3000" b="1" dirty="0" smtClean="0">
              <a:solidFill>
                <a:srgbClr val="FF0000"/>
              </a:solidFill>
            </a:endParaRPr>
          </a:p>
          <a:p>
            <a:pPr marL="0" lvl="0" indent="0" algn="ctr" rtl="0">
              <a:lnSpc>
                <a:spcPct val="115000"/>
              </a:lnSpc>
              <a:spcBef>
                <a:spcPts val="0"/>
              </a:spcBef>
              <a:spcAft>
                <a:spcPts val="0"/>
              </a:spcAft>
              <a:buClr>
                <a:schemeClr val="dk1"/>
              </a:buClr>
              <a:buSzPts val="1100"/>
              <a:buFont typeface="Arial"/>
              <a:buNone/>
            </a:pPr>
            <a:r>
              <a:rPr lang="en-US" sz="3000" b="1" dirty="0" smtClean="0">
                <a:solidFill>
                  <a:srgbClr val="FF0000"/>
                </a:solidFill>
              </a:rPr>
              <a:t>UNIT V</a:t>
            </a:r>
            <a:endParaRPr sz="3000" b="1" dirty="0" smtClean="0">
              <a:solidFill>
                <a:srgbClr val="FF0000"/>
              </a:solidFill>
            </a:endParaRPr>
          </a:p>
          <a:p>
            <a:pPr marL="0" lvl="0" indent="0" algn="l" rtl="0">
              <a:spcBef>
                <a:spcPts val="0"/>
              </a:spcBef>
              <a:spcAft>
                <a:spcPts val="0"/>
              </a:spcAft>
              <a:buNone/>
            </a:pPr>
            <a:endParaRPr dirty="0"/>
          </a:p>
        </p:txBody>
      </p:sp>
      <p:sp>
        <p:nvSpPr>
          <p:cNvPr id="2" name="Footer Placeholder 1"/>
          <p:cNvSpPr>
            <a:spLocks noGrp="1"/>
          </p:cNvSpPr>
          <p:nvPr>
            <p:ph type="ftr" idx="1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 xmlns:a16="http://schemas.microsoft.com/office/drawing/2014/main" id="{BD17DB7C-12B9-45A8-A8EC-8A8A39A93574}"/>
              </a:ext>
            </a:extLst>
          </p:cNvPr>
          <p:cNvSpPr>
            <a:spLocks noGrp="1" noChangeArrowheads="1"/>
          </p:cNvSpPr>
          <p:nvPr>
            <p:ph idx="1"/>
          </p:nvPr>
        </p:nvSpPr>
        <p:spPr>
          <a:xfrm>
            <a:off x="942932" y="1058676"/>
            <a:ext cx="7628792" cy="4530725"/>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006699"/>
                </a:solidFill>
                <a:latin typeface="+mj-lt"/>
              </a:rPr>
              <a:t>flash</a:t>
            </a:r>
            <a:r>
              <a:rPr lang="en-US" altLang="en-US" b="1" dirty="0">
                <a:solidFill>
                  <a:srgbClr val="3366FF"/>
                </a:solidFill>
              </a:rPr>
              <a:t>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layer</a:t>
            </a:r>
            <a:r>
              <a:rPr lang="en-US" altLang="en-US" dirty="0"/>
              <a:t> (</a:t>
            </a:r>
            <a:r>
              <a:rPr lang="en-US" altLang="en-US" b="1" dirty="0">
                <a:solidFill>
                  <a:srgbClr val="006699"/>
                </a:solidFill>
                <a:latin typeface="+mj-lt"/>
              </a:rPr>
              <a:t>FTL</a:t>
            </a:r>
            <a:r>
              <a:rPr lang="en-US" altLang="en-US" dirty="0"/>
              <a:t>) table</a:t>
            </a:r>
          </a:p>
          <a:p>
            <a:r>
              <a:rPr lang="en-US" altLang="en-US" dirty="0"/>
              <a:t>Also implements </a:t>
            </a:r>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r>
              <a:rPr lang="en-US" altLang="en-US" b="1" dirty="0">
                <a:solidFill>
                  <a:srgbClr val="3366FF"/>
                </a:solidFill>
              </a:rPr>
              <a:t> </a:t>
            </a:r>
            <a:r>
              <a:rPr lang="en-US" altLang="en-US" dirty="0"/>
              <a:t>to free invalid page space</a:t>
            </a:r>
          </a:p>
          <a:p>
            <a:r>
              <a:rPr lang="en-US" altLang="en-US" dirty="0"/>
              <a:t>Allocates </a:t>
            </a:r>
            <a:r>
              <a:rPr lang="en-US" altLang="en-US" b="1" dirty="0">
                <a:solidFill>
                  <a:srgbClr val="006699"/>
                </a:solidFill>
                <a:latin typeface="+mj-lt"/>
              </a:rPr>
              <a:t>overprovisioning</a:t>
            </a:r>
            <a:r>
              <a:rPr lang="en-US" altLang="en-US" dirty="0"/>
              <a:t> to provide working space for GC</a:t>
            </a:r>
          </a:p>
          <a:p>
            <a:r>
              <a:rPr lang="en-US" altLang="en-US" dirty="0"/>
              <a:t>Each cell has lifespan, so </a:t>
            </a:r>
            <a:r>
              <a:rPr lang="en-US" altLang="en-US" b="1" dirty="0">
                <a:solidFill>
                  <a:srgbClr val="006699"/>
                </a:solidFill>
                <a:latin typeface="+mj-lt"/>
              </a:rPr>
              <a:t>wear</a:t>
            </a:r>
            <a:r>
              <a:rPr lang="en-US" altLang="en-US" b="1" dirty="0">
                <a:solidFill>
                  <a:srgbClr val="3366FF"/>
                </a:solidFill>
              </a:rPr>
              <a:t> </a:t>
            </a:r>
            <a:r>
              <a:rPr lang="en-US" altLang="en-US" b="1" dirty="0">
                <a:solidFill>
                  <a:srgbClr val="006699"/>
                </a:solidFill>
                <a:latin typeface="+mj-lt"/>
              </a:rPr>
              <a:t>leveling</a:t>
            </a:r>
            <a:r>
              <a:rPr lang="en-US" altLang="en-US" b="1" dirty="0">
                <a:solidFill>
                  <a:srgbClr val="3366FF"/>
                </a:solidFill>
              </a:rPr>
              <a:t> </a:t>
            </a:r>
            <a:r>
              <a:rPr lang="en-US" altLang="en-US" dirty="0"/>
              <a:t>needed to write equally to all cells</a:t>
            </a:r>
          </a:p>
        </p:txBody>
      </p:sp>
      <p:pic>
        <p:nvPicPr>
          <p:cNvPr id="87043" name="Picture 4">
            <a:extLst>
              <a:ext uri="{FF2B5EF4-FFF2-40B4-BE49-F238E27FC236}">
                <a16:creationId xmlns=""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47" y="3576918"/>
            <a:ext cx="4826964" cy="242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 xmlns:a16="http://schemas.microsoft.com/office/drawing/2014/main" id="{49980EFD-4160-4281-931A-C944B55527E2}"/>
              </a:ext>
            </a:extLst>
          </p:cNvPr>
          <p:cNvSpPr txBox="1">
            <a:spLocks noChangeArrowheads="1"/>
          </p:cNvSpPr>
          <p:nvPr/>
        </p:nvSpPr>
        <p:spPr bwMode="auto">
          <a:xfrm>
            <a:off x="2235247" y="6188664"/>
            <a:ext cx="48274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t>NAND block with valid and invalid pages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a:t>
            </a:r>
            <a:r>
              <a:rPr lang="en-US" altLang="en-US" dirty="0" smtClean="0"/>
              <a:t>data, </a:t>
            </a:r>
            <a:r>
              <a:rPr lang="en-US" altLang="en-US" dirty="0"/>
              <a:t>quickly, by reading/writing to RAM drive</a:t>
            </a:r>
          </a:p>
          <a:p>
            <a:endParaRPr lang="en-US"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 xmlns:a16="http://schemas.microsoft.com/office/drawing/2014/main" id="{844A6251-BE5D-4C31-A804-C6A1A804CA9D}"/>
              </a:ext>
            </a:extLst>
          </p:cNvPr>
          <p:cNvSpPr>
            <a:spLocks noGrp="1" noChangeArrowheads="1"/>
          </p:cNvSpPr>
          <p:nvPr>
            <p:ph type="body" idx="1"/>
          </p:nvPr>
        </p:nvSpPr>
        <p:spPr>
          <a:xfrm>
            <a:off x="676587" y="972541"/>
            <a:ext cx="8107477" cy="4800600"/>
          </a:xfrm>
        </p:spPr>
        <p:txBody>
          <a:bodyPr/>
          <a:lstStyle/>
          <a:p>
            <a:r>
              <a:rPr lang="en-US" altLang="en-US" dirty="0"/>
              <a:t>Host-attached storage accessed through I/O ports talking to </a:t>
            </a:r>
            <a:r>
              <a:rPr lang="en-US" altLang="en-US" b="1" dirty="0">
                <a:solidFill>
                  <a:srgbClr val="006699"/>
                </a:solidFill>
                <a:latin typeface="+mj-lt"/>
              </a:rPr>
              <a:t>I/O</a:t>
            </a:r>
            <a:r>
              <a:rPr lang="en-US" altLang="en-US" b="1" dirty="0">
                <a:solidFill>
                  <a:srgbClr val="3366FF"/>
                </a:solidFill>
              </a:rPr>
              <a:t> </a:t>
            </a:r>
            <a:r>
              <a:rPr lang="en-US" altLang="en-US" b="1" dirty="0">
                <a:solidFill>
                  <a:srgbClr val="006699"/>
                </a:solidFill>
                <a:latin typeface="+mj-lt"/>
              </a:rPr>
              <a:t>busses</a:t>
            </a:r>
          </a:p>
          <a:p>
            <a:r>
              <a:rPr lang="en-US" altLang="en-US" dirty="0"/>
              <a:t>Several busses available, including </a:t>
            </a:r>
            <a:r>
              <a:rPr lang="en-US" altLang="en-US" b="1" dirty="0">
                <a:solidFill>
                  <a:srgbClr val="006699"/>
                </a:solidFill>
                <a:latin typeface="+mj-lt"/>
              </a:rPr>
              <a:t>advanced</a:t>
            </a:r>
            <a:r>
              <a:rPr lang="en-US" altLang="en-US" b="1" dirty="0">
                <a:solidFill>
                  <a:srgbClr val="3366FF"/>
                </a:solidFill>
              </a:rPr>
              <a:t> </a:t>
            </a:r>
            <a:r>
              <a:rPr lang="en-US" altLang="en-US" b="1" dirty="0">
                <a:solidFill>
                  <a:srgbClr val="006699"/>
                </a:solidFill>
                <a:latin typeface="+mj-lt"/>
              </a:rPr>
              <a:t>technology</a:t>
            </a:r>
            <a:r>
              <a:rPr lang="en-US" altLang="en-US" b="1" dirty="0">
                <a:solidFill>
                  <a:srgbClr val="3366FF"/>
                </a:solidFill>
              </a:rPr>
              <a:t> </a:t>
            </a:r>
            <a:r>
              <a:rPr lang="en-US" altLang="en-US" b="1" dirty="0">
                <a:solidFill>
                  <a:srgbClr val="006699"/>
                </a:solidFill>
                <a:latin typeface="+mj-lt"/>
              </a:rPr>
              <a:t>attachment</a:t>
            </a:r>
            <a:r>
              <a:rPr lang="en-US" altLang="en-US" dirty="0"/>
              <a:t> (</a:t>
            </a:r>
            <a:r>
              <a:rPr lang="en-US" altLang="en-US" b="1" dirty="0">
                <a:solidFill>
                  <a:srgbClr val="006699"/>
                </a:solidFill>
                <a:latin typeface="+mj-lt"/>
              </a:rPr>
              <a:t>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ATA</a:t>
            </a:r>
            <a:r>
              <a:rPr lang="en-US" altLang="en-US" b="1" dirty="0">
                <a:solidFill>
                  <a:srgbClr val="3366FF"/>
                </a:solidFill>
              </a:rPr>
              <a:t> </a:t>
            </a:r>
            <a:r>
              <a:rPr lang="en-US" altLang="en-US" dirty="0"/>
              <a:t>(</a:t>
            </a:r>
            <a:r>
              <a:rPr lang="en-US" altLang="en-US" b="1" dirty="0">
                <a:solidFill>
                  <a:srgbClr val="006699"/>
                </a:solidFill>
                <a:latin typeface="+mj-lt"/>
              </a:rPr>
              <a:t>SATA</a:t>
            </a:r>
            <a:r>
              <a:rPr lang="en-US" altLang="en-US" dirty="0"/>
              <a:t>), </a:t>
            </a:r>
            <a:r>
              <a:rPr lang="en-US" altLang="en-US" b="1" dirty="0" err="1">
                <a:solidFill>
                  <a:srgbClr val="006699"/>
                </a:solidFill>
                <a:latin typeface="+mj-lt"/>
              </a:rPr>
              <a:t>eSATA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attached</a:t>
            </a:r>
            <a:r>
              <a:rPr lang="en-US" altLang="en-US" b="1" dirty="0">
                <a:solidFill>
                  <a:srgbClr val="3366FF"/>
                </a:solidFill>
              </a:rPr>
              <a:t> </a:t>
            </a:r>
            <a:r>
              <a:rPr lang="en-US" altLang="en-US" b="1" dirty="0">
                <a:solidFill>
                  <a:srgbClr val="006699"/>
                </a:solidFill>
                <a:latin typeface="+mj-lt"/>
              </a:rPr>
              <a:t>SCSI</a:t>
            </a:r>
            <a:r>
              <a:rPr lang="en-US" altLang="en-US" dirty="0"/>
              <a:t> (</a:t>
            </a:r>
            <a:r>
              <a:rPr lang="en-US" altLang="en-US" b="1" dirty="0">
                <a:solidFill>
                  <a:srgbClr val="006699"/>
                </a:solidFill>
                <a:latin typeface="+mj-lt"/>
              </a:rPr>
              <a:t>SAS</a:t>
            </a:r>
            <a:r>
              <a:rPr lang="en-US" altLang="en-US" dirty="0"/>
              <a:t>), </a:t>
            </a:r>
            <a:r>
              <a:rPr lang="en-US" altLang="en-US" b="1" dirty="0">
                <a:solidFill>
                  <a:srgbClr val="006699"/>
                </a:solidFill>
                <a:latin typeface="+mj-lt"/>
              </a:rPr>
              <a:t>universal</a:t>
            </a:r>
            <a:r>
              <a:rPr lang="en-US" altLang="en-US" b="1" dirty="0">
                <a:solidFill>
                  <a:srgbClr val="3366FF"/>
                </a:solidFill>
              </a:rPr>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bus</a:t>
            </a:r>
            <a:r>
              <a:rPr lang="en-US" altLang="en-US" b="1" dirty="0">
                <a:solidFill>
                  <a:srgbClr val="3366FF"/>
                </a:solidFill>
              </a:rPr>
              <a:t> </a:t>
            </a:r>
            <a:r>
              <a:rPr lang="en-US" altLang="en-US" dirty="0"/>
              <a:t>(</a:t>
            </a:r>
            <a:r>
              <a:rPr lang="en-US" altLang="en-US" b="1" dirty="0">
                <a:solidFill>
                  <a:srgbClr val="006699"/>
                </a:solidFill>
                <a:latin typeface="+mj-lt"/>
              </a:rPr>
              <a:t>USB</a:t>
            </a:r>
            <a:r>
              <a:rPr lang="en-US" altLang="en-US" dirty="0"/>
              <a:t>), and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006699"/>
                </a:solidFill>
                <a:latin typeface="+mj-lt"/>
              </a:rPr>
              <a:t>NVM</a:t>
            </a:r>
            <a:r>
              <a:rPr lang="en-US" altLang="en-US" b="1" dirty="0">
                <a:solidFill>
                  <a:srgbClr val="3366FF"/>
                </a:solidFill>
              </a:rPr>
              <a:t> </a:t>
            </a:r>
            <a:r>
              <a:rPr lang="en-US" altLang="en-US" b="1" dirty="0">
                <a:solidFill>
                  <a:srgbClr val="006699"/>
                </a:solidFill>
                <a:latin typeface="+mj-lt"/>
              </a:rPr>
              <a:t>express</a:t>
            </a:r>
            <a:r>
              <a:rPr lang="en-US" altLang="en-US" b="1" dirty="0">
                <a:solidFill>
                  <a:srgbClr val="3366FF"/>
                </a:solidFill>
              </a:rPr>
              <a:t> </a:t>
            </a:r>
            <a:r>
              <a:rPr lang="en-US" altLang="en-US" dirty="0"/>
              <a:t>(</a:t>
            </a:r>
            <a:r>
              <a:rPr lang="en-US" altLang="en-US" b="1" dirty="0" err="1">
                <a:solidFill>
                  <a:srgbClr val="006699"/>
                </a:solidFill>
                <a:latin typeface="+mj-lt"/>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006699"/>
                </a:solidFill>
                <a:latin typeface="+mj-lt"/>
              </a:rPr>
              <a:t>controllers</a:t>
            </a:r>
            <a:r>
              <a:rPr lang="en-US" altLang="en-US" dirty="0"/>
              <a:t> (or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adapters</a:t>
            </a:r>
            <a:r>
              <a:rPr lang="en-US" altLang="en-US" dirty="0"/>
              <a:t>, </a:t>
            </a:r>
            <a:r>
              <a:rPr lang="en-US" altLang="en-US" b="1" dirty="0">
                <a:solidFill>
                  <a:srgbClr val="006699"/>
                </a:solidFill>
                <a:latin typeface="+mj-lt"/>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 xmlns:a16="http://schemas.microsoft.com/office/drawing/2014/main" id="{B971EB10-ED19-4612-80EF-9F4AC54BBBEF}"/>
              </a:ext>
            </a:extLst>
          </p:cNvPr>
          <p:cNvSpPr>
            <a:spLocks noGrp="1" noChangeArrowheads="1"/>
          </p:cNvSpPr>
          <p:nvPr>
            <p:ph type="title"/>
          </p:nvPr>
        </p:nvSpPr>
        <p:spPr>
          <a:xfrm>
            <a:off x="774243" y="248885"/>
            <a:ext cx="7781925" cy="576263"/>
          </a:xfrm>
        </p:spPr>
        <p:txBody>
          <a:bodyPr/>
          <a:lstStyle/>
          <a:p>
            <a:pPr eaLnBrk="1" hangingPunct="1"/>
            <a:r>
              <a:rPr lang="en-US" altLang="en-US" dirty="0"/>
              <a:t>Address Mapping</a:t>
            </a:r>
          </a:p>
        </p:txBody>
      </p:sp>
      <p:sp>
        <p:nvSpPr>
          <p:cNvPr id="28674" name="Rectangle 3">
            <a:extLst>
              <a:ext uri="{FF2B5EF4-FFF2-40B4-BE49-F238E27FC236}">
                <a16:creationId xmlns="" xmlns:a16="http://schemas.microsoft.com/office/drawing/2014/main" id="{0196AB48-1ED6-472E-9C8A-4F0810A7F89C}"/>
              </a:ext>
            </a:extLst>
          </p:cNvPr>
          <p:cNvSpPr>
            <a:spLocks noGrp="1" noChangeArrowheads="1"/>
          </p:cNvSpPr>
          <p:nvPr>
            <p:ph type="body" idx="1"/>
          </p:nvPr>
        </p:nvSpPr>
        <p:spPr>
          <a:xfrm>
            <a:off x="849876" y="1181940"/>
            <a:ext cx="7706291" cy="4530725"/>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006699"/>
                </a:solidFill>
                <a:latin typeface="+mj-lt"/>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LBAs, handle sorting of requests</a:t>
            </a:r>
          </a:p>
          <a:p>
            <a:pPr lvl="2">
              <a:tabLst>
                <a:tab pos="1708150" algn="l"/>
              </a:tabLst>
            </a:pPr>
            <a:r>
              <a:rPr lang="en-US" altLang="en-US" dirty="0"/>
              <a:t>Some of the algorithms they use described next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r>
              <a:rPr lang="en-US" altLang="en-US" dirty="0"/>
              <a:t/>
            </a:r>
            <a:br>
              <a:rPr lang="en-US" altLang="en-US" dirty="0"/>
            </a:br>
            <a:r>
              <a:rPr lang="en-US" altLang="en-US" dirty="0"/>
              <a:t>	98, 183, </a:t>
            </a:r>
            <a:r>
              <a:rPr lang="en-US" altLang="en-US" dirty="0" smtClean="0"/>
              <a:t>41, </a:t>
            </a:r>
            <a:r>
              <a:rPr lang="en-US" altLang="en-US" dirty="0"/>
              <a:t>122, 14, 124, 65, </a:t>
            </a:r>
            <a:r>
              <a:rPr lang="en-US" altLang="en-US" dirty="0" smtClean="0"/>
              <a:t>67</a:t>
            </a:r>
            <a:endParaRPr lang="en-US" altLang="en-US" dirty="0"/>
          </a:p>
          <a:p>
            <a:pPr>
              <a:buFont typeface="Monotype Sorts" pitchFamily="-84" charset="2"/>
              <a:buNone/>
              <a:tabLst>
                <a:tab pos="1708150" algn="l"/>
              </a:tabLst>
            </a:pPr>
            <a:r>
              <a:rPr lang="en-US" altLang="en-US" dirty="0"/>
              <a:t>	Head pointer 53</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Scheduling Algorithms</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idx="11"/>
          </p:nvPr>
        </p:nvSpPr>
        <p:spPr/>
        <p:txBody>
          <a:bodyPr/>
          <a:lstStyle/>
          <a:p>
            <a:endParaRPr lang="en-US"/>
          </a:p>
        </p:txBody>
      </p:sp>
      <p:pic>
        <p:nvPicPr>
          <p:cNvPr id="2050" name="Picture 2" descr="https://www.gatevidyalay.com/wp-content/uploads/2018/11/Disk-Scheduling-Algorith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081" y="1475512"/>
            <a:ext cx="40100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34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6719" y="221813"/>
            <a:ext cx="7037188" cy="639343"/>
          </a:xfrm>
          <a:prstGeom prst="rect">
            <a:avLst/>
          </a:prstGeom>
        </p:spPr>
        <p:txBody>
          <a:bodyPr spcFirstLastPara="1" vert="horz" wrap="square" lIns="0" tIns="10860" rIns="0" bIns="0" rtlCol="0" anchor="b" anchorCtr="0">
            <a:spAutoFit/>
          </a:bodyPr>
          <a:lstStyle/>
          <a:p>
            <a:pPr marL="10860">
              <a:spcBef>
                <a:spcPts val="86"/>
              </a:spcBef>
            </a:pPr>
            <a:r>
              <a:rPr spc="-90" dirty="0"/>
              <a:t>FCFS</a:t>
            </a:r>
            <a:r>
              <a:rPr spc="-56" dirty="0"/>
              <a:t> </a:t>
            </a:r>
            <a:r>
              <a:rPr spc="-103" dirty="0"/>
              <a:t>Scheduling</a:t>
            </a:r>
            <a:endParaRPr dirty="0"/>
          </a:p>
        </p:txBody>
      </p:sp>
      <p:sp>
        <p:nvSpPr>
          <p:cNvPr id="4" name="Content Placeholder 3"/>
          <p:cNvSpPr>
            <a:spLocks noGrp="1"/>
          </p:cNvSpPr>
          <p:nvPr>
            <p:ph idx="1"/>
          </p:nvPr>
        </p:nvSpPr>
        <p:spPr/>
        <p:txBody>
          <a:bodyPr/>
          <a:lstStyle/>
          <a:p>
            <a:pPr marL="10317" marR="440363">
              <a:lnSpc>
                <a:spcPts val="2771"/>
              </a:lnSpc>
              <a:spcBef>
                <a:spcPts val="432"/>
              </a:spcBef>
              <a:buClr>
                <a:srgbClr val="CC9A00"/>
              </a:buClr>
              <a:buSzPct val="66666"/>
              <a:tabLst>
                <a:tab pos="303531" algn="l"/>
                <a:tab pos="304074" algn="l"/>
              </a:tabLst>
            </a:pPr>
            <a:r>
              <a:rPr lang="en-US" sz="2400" spc="-4" dirty="0">
                <a:cs typeface="Arial"/>
              </a:rPr>
              <a:t>Simplest, perform operations in </a:t>
            </a:r>
            <a:r>
              <a:rPr lang="en-US" sz="2400" spc="-9" dirty="0">
                <a:cs typeface="Arial"/>
              </a:rPr>
              <a:t>order  requested</a:t>
            </a:r>
            <a:endParaRPr lang="en-US" sz="2400" dirty="0">
              <a:cs typeface="Arial"/>
            </a:endParaRPr>
          </a:p>
          <a:p>
            <a:pPr marL="10317">
              <a:spcBef>
                <a:spcPts val="269"/>
              </a:spcBef>
              <a:buClr>
                <a:srgbClr val="CC9A00"/>
              </a:buClr>
              <a:buSzPct val="66666"/>
              <a:tabLst>
                <a:tab pos="303531" algn="l"/>
                <a:tab pos="304074" algn="l"/>
              </a:tabLst>
            </a:pPr>
            <a:r>
              <a:rPr lang="en-US" sz="2400" spc="-4" dirty="0">
                <a:cs typeface="Arial"/>
              </a:rPr>
              <a:t>no reordering of work</a:t>
            </a:r>
            <a:r>
              <a:rPr lang="en-US" sz="2400" spc="-17" dirty="0">
                <a:cs typeface="Arial"/>
              </a:rPr>
              <a:t> </a:t>
            </a:r>
            <a:r>
              <a:rPr lang="en-US" sz="2400" spc="-9" dirty="0">
                <a:cs typeface="Arial"/>
              </a:rPr>
              <a:t>queue</a:t>
            </a:r>
            <a:endParaRPr lang="en-US" sz="2400" dirty="0">
              <a:cs typeface="Arial"/>
            </a:endParaRPr>
          </a:p>
          <a:p>
            <a:pPr marL="10317">
              <a:spcBef>
                <a:spcPts val="308"/>
              </a:spcBef>
              <a:buClr>
                <a:srgbClr val="CC9A00"/>
              </a:buClr>
              <a:buSzPct val="66666"/>
              <a:tabLst>
                <a:tab pos="303531" algn="l"/>
                <a:tab pos="304074" algn="l"/>
              </a:tabLst>
            </a:pPr>
            <a:r>
              <a:rPr lang="en-US" sz="2400" spc="-4" dirty="0">
                <a:cs typeface="Arial"/>
              </a:rPr>
              <a:t>no </a:t>
            </a:r>
            <a:r>
              <a:rPr lang="en-US" sz="2400" b="1" spc="-4" dirty="0">
                <a:cs typeface="Arial"/>
              </a:rPr>
              <a:t>starvation</a:t>
            </a:r>
            <a:r>
              <a:rPr lang="en-US" sz="2400" spc="-4" dirty="0">
                <a:cs typeface="Arial"/>
              </a:rPr>
              <a:t>: every request is</a:t>
            </a:r>
            <a:r>
              <a:rPr lang="en-US" sz="2400" spc="-21" dirty="0">
                <a:cs typeface="Arial"/>
              </a:rPr>
              <a:t> </a:t>
            </a:r>
            <a:r>
              <a:rPr lang="en-US" sz="2400" spc="-9" dirty="0">
                <a:cs typeface="Arial"/>
              </a:rPr>
              <a:t>serviced</a:t>
            </a:r>
            <a:endParaRPr lang="en-US" sz="2400" dirty="0">
              <a:cs typeface="Arial"/>
            </a:endParaRPr>
          </a:p>
          <a:p>
            <a:pPr marL="10317">
              <a:spcBef>
                <a:spcPts val="312"/>
              </a:spcBef>
              <a:buClr>
                <a:srgbClr val="CC9A00"/>
              </a:buClr>
              <a:buSzPct val="66666"/>
              <a:tabLst>
                <a:tab pos="303531" algn="l"/>
                <a:tab pos="304074" algn="l"/>
              </a:tabLst>
            </a:pPr>
            <a:r>
              <a:rPr lang="en-US" sz="2400" spc="-4" dirty="0">
                <a:cs typeface="Arial"/>
              </a:rPr>
              <a:t>Doesn’t provide fastest</a:t>
            </a:r>
            <a:r>
              <a:rPr lang="en-US" sz="2400" spc="-13" dirty="0">
                <a:cs typeface="Arial"/>
              </a:rPr>
              <a:t> </a:t>
            </a:r>
            <a:r>
              <a:rPr lang="en-US" sz="2400" spc="-9" dirty="0">
                <a:cs typeface="Arial"/>
              </a:rPr>
              <a:t>service</a:t>
            </a:r>
            <a:endParaRPr lang="en-US" sz="2400" dirty="0">
              <a:cs typeface="Arial"/>
            </a:endParaRPr>
          </a:p>
          <a:p>
            <a:r>
              <a:rPr lang="en-US" sz="2400" b="1" u="sng" dirty="0"/>
              <a:t>Advantages-</a:t>
            </a:r>
            <a:endParaRPr lang="en-US" sz="2400" b="1" dirty="0"/>
          </a:p>
          <a:p>
            <a:pPr marL="790407" lvl="2">
              <a:buClr>
                <a:srgbClr val="FF0000"/>
              </a:buClr>
              <a:buSzPct val="66666"/>
              <a:tabLst>
                <a:tab pos="303531" algn="l"/>
                <a:tab pos="304074" algn="l"/>
              </a:tabLst>
            </a:pPr>
            <a:r>
              <a:rPr lang="en-US" sz="2400" spc="-4" dirty="0">
                <a:cs typeface="Arial"/>
              </a:rPr>
              <a:t>It is simple, easy to understand and implement.</a:t>
            </a:r>
          </a:p>
          <a:p>
            <a:pPr marL="790407" lvl="2">
              <a:buClr>
                <a:srgbClr val="FF0000"/>
              </a:buClr>
              <a:buSzPct val="66666"/>
              <a:tabLst>
                <a:tab pos="303531" algn="l"/>
                <a:tab pos="304074" algn="l"/>
              </a:tabLst>
            </a:pPr>
            <a:r>
              <a:rPr lang="en-US" sz="2400" spc="-4" dirty="0">
                <a:cs typeface="Arial"/>
              </a:rPr>
              <a:t>It does not cause starvation to any request.</a:t>
            </a:r>
          </a:p>
          <a:p>
            <a:r>
              <a:rPr lang="en-US" sz="2400" b="1" u="sng" dirty="0"/>
              <a:t>Disadvantages-</a:t>
            </a:r>
            <a:endParaRPr lang="en-US" sz="2400" b="1" dirty="0"/>
          </a:p>
          <a:p>
            <a:pPr marL="790407" lvl="2">
              <a:buClr>
                <a:srgbClr val="FF0000"/>
              </a:buClr>
              <a:buSzPct val="66666"/>
              <a:tabLst>
                <a:tab pos="303531" algn="l"/>
                <a:tab pos="304074" algn="l"/>
              </a:tabLst>
            </a:pPr>
            <a:r>
              <a:rPr lang="en-US" sz="2400" spc="-4" dirty="0">
                <a:cs typeface="Arial"/>
              </a:rPr>
              <a:t>It results in increased total seek time.</a:t>
            </a:r>
          </a:p>
          <a:p>
            <a:pPr marL="790407" lvl="2">
              <a:buClr>
                <a:srgbClr val="FF0000"/>
              </a:buClr>
              <a:buSzPct val="66666"/>
              <a:tabLst>
                <a:tab pos="303531" algn="l"/>
                <a:tab pos="304074" algn="l"/>
              </a:tabLst>
            </a:pPr>
            <a:r>
              <a:rPr lang="en-US" sz="2400" spc="-4" dirty="0">
                <a:cs typeface="Arial"/>
              </a:rPr>
              <a:t>It is inefficient.</a:t>
            </a:r>
          </a:p>
          <a:p>
            <a:pPr marL="0" indent="0">
              <a:buNone/>
            </a:pPr>
            <a:endParaRPr lang="en-IN"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112296"/>
            <a:ext cx="8229600"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300"/>
              <a:buFont typeface="Calibri"/>
              <a:buNone/>
            </a:pPr>
            <a:r>
              <a:rPr lang="en-US" sz="4400" b="0" i="0" u="none" dirty="0">
                <a:latin typeface="Calibri"/>
                <a:ea typeface="Calibri"/>
                <a:cs typeface="Calibri"/>
                <a:sym typeface="Calibri"/>
              </a:rPr>
              <a:t>UNIT </a:t>
            </a:r>
            <a:r>
              <a:rPr lang="en-US" sz="4400" b="0" i="0" u="none" dirty="0" smtClean="0">
                <a:latin typeface="Calibri"/>
                <a:ea typeface="Calibri"/>
                <a:cs typeface="Calibri"/>
                <a:sym typeface="Calibri"/>
              </a:rPr>
              <a:t>V</a:t>
            </a:r>
            <a:endParaRPr sz="5400" dirty="0"/>
          </a:p>
        </p:txBody>
      </p:sp>
      <p:sp>
        <p:nvSpPr>
          <p:cNvPr id="97" name="Google Shape;97;p2"/>
          <p:cNvSpPr txBox="1">
            <a:spLocks noGrp="1"/>
          </p:cNvSpPr>
          <p:nvPr>
            <p:ph type="body" idx="1"/>
          </p:nvPr>
        </p:nvSpPr>
        <p:spPr>
          <a:xfrm>
            <a:off x="793376" y="459204"/>
            <a:ext cx="8041341" cy="4114800"/>
          </a:xfrm>
          <a:prstGeom prst="rect">
            <a:avLst/>
          </a:prstGeom>
          <a:noFill/>
          <a:ln>
            <a:noFill/>
          </a:ln>
        </p:spPr>
        <p:txBody>
          <a:bodyPr spcFirstLastPara="1" wrap="square" lIns="91425" tIns="45700" rIns="91425" bIns="45700" anchor="t" anchorCtr="0">
            <a:noAutofit/>
          </a:bodyPr>
          <a:lstStyle/>
          <a:p>
            <a:pPr marL="127000" indent="0">
              <a:buNone/>
            </a:pPr>
            <a:r>
              <a:rPr lang="en-US" sz="18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lang="en-US" sz="2400" dirty="0">
              <a:solidFill>
                <a:srgbClr val="FF0000"/>
              </a:solidFill>
            </a:endParaRPr>
          </a:p>
          <a:p>
            <a:r>
              <a:rPr lang="en-US" sz="2800" b="1" dirty="0" smtClean="0">
                <a:solidFill>
                  <a:srgbClr val="FF0000"/>
                </a:solidFill>
              </a:rPr>
              <a:t>Storage Management</a:t>
            </a:r>
            <a:r>
              <a:rPr lang="en-US" sz="2800" b="1" dirty="0" smtClean="0"/>
              <a:t>: </a:t>
            </a:r>
            <a:r>
              <a:rPr lang="en-US" sz="2800" dirty="0">
                <a:solidFill>
                  <a:srgbClr val="0D1DB3"/>
                </a:solidFill>
              </a:rPr>
              <a:t>Mass Storage Structure</a:t>
            </a:r>
            <a:r>
              <a:rPr lang="en-US" sz="2800" dirty="0"/>
              <a:t>: Overview – HDD Scheduling. </a:t>
            </a:r>
            <a:r>
              <a:rPr lang="en-US" sz="2800" dirty="0">
                <a:solidFill>
                  <a:srgbClr val="0D1DB3"/>
                </a:solidFill>
              </a:rPr>
              <a:t>File System</a:t>
            </a:r>
            <a:r>
              <a:rPr lang="en-US" sz="2800" dirty="0"/>
              <a:t>: File Concept – Access Methods – Directory Structure – Protection. </a:t>
            </a:r>
            <a:r>
              <a:rPr lang="en-US" sz="2800" dirty="0">
                <a:solidFill>
                  <a:srgbClr val="0D1DB3"/>
                </a:solidFill>
              </a:rPr>
              <a:t>File System Implementation</a:t>
            </a:r>
            <a:r>
              <a:rPr lang="en-US" sz="2800" dirty="0"/>
              <a:t>: File System Structure – File System Operations – Directory Implementation – Allocation Methods - Free Space Management. – </a:t>
            </a:r>
            <a:r>
              <a:rPr lang="en-US" sz="2800" dirty="0">
                <a:solidFill>
                  <a:srgbClr val="0D1DB3"/>
                </a:solidFill>
              </a:rPr>
              <a:t>Security</a:t>
            </a:r>
            <a:r>
              <a:rPr lang="en-US" sz="2800" dirty="0"/>
              <a:t> : The Security Problem – program Threats - Case study: Linux System. </a:t>
            </a:r>
            <a:r>
              <a:rPr lang="en-US" sz="2400" dirty="0"/>
              <a:t>	</a:t>
            </a:r>
          </a:p>
          <a:p>
            <a:pPr marL="171450" lvl="0" indent="-171450">
              <a:spcBef>
                <a:spcPts val="0"/>
              </a:spcBef>
              <a:buSzPts val="2000"/>
              <a:buNone/>
            </a:pPr>
            <a:r>
              <a:rPr lang="en-US" sz="2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2400" dirty="0">
              <a:latin typeface="Times New Roman" panose="02020603050405020304" pitchFamily="18" charset="0"/>
              <a:cs typeface="Times New Roman" panose="02020603050405020304" pitchFamily="18" charset="0"/>
            </a:endParaRPr>
          </a:p>
          <a:p>
            <a:pPr marL="171450" marR="0" lvl="0" indent="-44450" algn="l" rtl="0">
              <a:lnSpc>
                <a:spcPct val="90000"/>
              </a:lnSpc>
              <a:spcBef>
                <a:spcPts val="750"/>
              </a:spcBef>
              <a:spcAft>
                <a:spcPts val="0"/>
              </a:spcAft>
              <a:buClr>
                <a:schemeClr val="dk1"/>
              </a:buClr>
              <a:buSzPts val="2000"/>
              <a:buFont typeface="Arial"/>
              <a:buNone/>
            </a:pPr>
            <a:endParaRPr sz="1800" b="1" i="0" u="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Footer Placeholder 1"/>
          <p:cNvSpPr>
            <a:spLocks noGrp="1"/>
          </p:cNvSpPr>
          <p:nvPr>
            <p:ph type="ftr" idx="11"/>
          </p:nvPr>
        </p:nvSpPr>
        <p:spPr>
          <a:xfrm>
            <a:off x="7239000" y="6184806"/>
            <a:ext cx="1447800" cy="381000"/>
          </a:xfrm>
        </p:spPr>
        <p:txBody>
          <a:bodyPr/>
          <a:lstStyle/>
          <a:p>
            <a:fld id="{BC845B32-04C2-4E7C-8313-4F26BB2F04E7}"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385048" y="278874"/>
            <a:ext cx="7436224" cy="1536670"/>
          </a:xfrm>
        </p:spPr>
        <p:txBody>
          <a:bodyPr/>
          <a:lstStyle/>
          <a:p>
            <a:pPr algn="l"/>
            <a:r>
              <a:rPr lang="en-IN" sz="2052" u="sng" dirty="0"/>
              <a:t>Problem</a:t>
            </a:r>
            <a:br>
              <a:rPr lang="en-IN" sz="2052" u="sng" dirty="0"/>
            </a:br>
            <a:r>
              <a:rPr lang="en-US" sz="1710" b="0" dirty="0"/>
              <a:t>Consider a disk queue with requests for I/O to blocks on cylinders 98, 183, 41, 122, 14, 124, 65, 67. The FCFS scheduling algorithm is used. The head is now at cylinder number 53 and previously at 50.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20</a:t>
            </a:fld>
            <a:endParaRPr lang="en-US"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787" y="2499758"/>
            <a:ext cx="6268853" cy="405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807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0507" y="168025"/>
            <a:ext cx="7037188" cy="639343"/>
          </a:xfrm>
          <a:prstGeom prst="rect">
            <a:avLst/>
          </a:prstGeom>
        </p:spPr>
        <p:txBody>
          <a:bodyPr spcFirstLastPara="1" vert="horz" wrap="square" lIns="0" tIns="10860" rIns="0" bIns="0" rtlCol="0" anchor="b" anchorCtr="0">
            <a:spAutoFit/>
          </a:bodyPr>
          <a:lstStyle/>
          <a:p>
            <a:pPr marL="10860">
              <a:spcBef>
                <a:spcPts val="86"/>
              </a:spcBef>
            </a:pPr>
            <a:r>
              <a:rPr spc="-133" dirty="0"/>
              <a:t>SSTF</a:t>
            </a:r>
            <a:r>
              <a:rPr spc="-64" dirty="0"/>
              <a:t> </a:t>
            </a:r>
            <a:r>
              <a:rPr spc="-103" dirty="0"/>
              <a:t>Scheduling</a:t>
            </a:r>
            <a:endParaRPr dirty="0"/>
          </a:p>
        </p:txBody>
      </p:sp>
      <p:sp>
        <p:nvSpPr>
          <p:cNvPr id="4" name="Content Placeholder 3"/>
          <p:cNvSpPr>
            <a:spLocks noGrp="1"/>
          </p:cNvSpPr>
          <p:nvPr>
            <p:ph idx="1"/>
          </p:nvPr>
        </p:nvSpPr>
        <p:spPr/>
        <p:txBody>
          <a:bodyPr/>
          <a:lstStyle/>
          <a:p>
            <a:pPr fontAlgn="base"/>
            <a:r>
              <a:rPr lang="en-US" sz="2400" dirty="0"/>
              <a:t>SSTF stands for </a:t>
            </a:r>
            <a:r>
              <a:rPr lang="en-US" sz="2400" b="1" dirty="0"/>
              <a:t>Shortest Seek Time First</a:t>
            </a:r>
            <a:r>
              <a:rPr lang="en-US" sz="2400" dirty="0"/>
              <a:t>.</a:t>
            </a:r>
          </a:p>
          <a:p>
            <a:pPr fontAlgn="base"/>
            <a:r>
              <a:rPr lang="en-US" sz="2400" dirty="0"/>
              <a:t>This algorithm services that request next which requires least number of head movements from its current position regardless of the direction.</a:t>
            </a:r>
          </a:p>
          <a:p>
            <a:pPr fontAlgn="base"/>
            <a:r>
              <a:rPr lang="en-US" sz="2400" dirty="0"/>
              <a:t>It breaks the tie in the direction of head movement.</a:t>
            </a:r>
          </a:p>
          <a:p>
            <a:r>
              <a:rPr lang="en-US" sz="2394" b="1" u="sng" dirty="0" smtClean="0"/>
              <a:t>Advantages</a:t>
            </a:r>
            <a:endParaRPr lang="en-US" sz="2394" b="1" dirty="0"/>
          </a:p>
          <a:p>
            <a:pPr lvl="1"/>
            <a:r>
              <a:rPr lang="en-US" sz="1967" dirty="0"/>
              <a:t>It reduces the total seek time as compared to </a:t>
            </a:r>
            <a:r>
              <a:rPr lang="en-US" sz="1967" b="1" u="sng" dirty="0">
                <a:hlinkClick r:id="rId2"/>
              </a:rPr>
              <a:t>FCFS</a:t>
            </a:r>
            <a:r>
              <a:rPr lang="en-US" sz="1967" dirty="0"/>
              <a:t>.</a:t>
            </a:r>
          </a:p>
          <a:p>
            <a:pPr lvl="1"/>
            <a:r>
              <a:rPr lang="en-US" sz="1967" dirty="0"/>
              <a:t>It provides increased throughput.</a:t>
            </a:r>
          </a:p>
          <a:p>
            <a:pPr lvl="1"/>
            <a:r>
              <a:rPr lang="en-US" sz="1967" dirty="0"/>
              <a:t>It provides less average response time and waiting time.</a:t>
            </a:r>
          </a:p>
          <a:p>
            <a:pPr>
              <a:tabLst>
                <a:tab pos="303531" algn="l"/>
                <a:tab pos="304074" algn="l"/>
              </a:tabLst>
            </a:pPr>
            <a:r>
              <a:rPr lang="en-US" sz="2394" b="1" u="sng" dirty="0"/>
              <a:t>Disadvantages</a:t>
            </a:r>
          </a:p>
          <a:p>
            <a:pPr marL="694662" marR="4344" lvl="2">
              <a:lnSpc>
                <a:spcPts val="2403"/>
              </a:lnSpc>
              <a:spcBef>
                <a:spcPts val="573"/>
              </a:spcBef>
              <a:buClr>
                <a:srgbClr val="FF0000"/>
              </a:buClr>
              <a:buSzPct val="61538"/>
              <a:tabLst>
                <a:tab pos="583170" algn="l"/>
                <a:tab pos="583713" algn="l"/>
              </a:tabLst>
            </a:pPr>
            <a:r>
              <a:rPr lang="en-US" sz="2223" b="1" spc="-4" dirty="0">
                <a:cs typeface="Arial"/>
              </a:rPr>
              <a:t>starvation </a:t>
            </a:r>
            <a:r>
              <a:rPr lang="en-US" sz="2223" spc="-4" dirty="0">
                <a:cs typeface="Arial"/>
              </a:rPr>
              <a:t>is possible; stay in one area of the disk  if very</a:t>
            </a:r>
            <a:r>
              <a:rPr lang="en-US" sz="2223" dirty="0">
                <a:cs typeface="Arial"/>
              </a:rPr>
              <a:t> </a:t>
            </a:r>
            <a:r>
              <a:rPr lang="en-US" sz="2223" spc="-4" dirty="0">
                <a:cs typeface="Arial"/>
              </a:rPr>
              <a:t>busy</a:t>
            </a:r>
            <a:endParaRPr lang="en-US" sz="2223" dirty="0">
              <a:cs typeface="Arial"/>
            </a:endParaRPr>
          </a:p>
          <a:p>
            <a:pPr marL="694662" lvl="2">
              <a:spcBef>
                <a:spcPts val="235"/>
              </a:spcBef>
              <a:buClr>
                <a:srgbClr val="FF0000"/>
              </a:buClr>
              <a:buSzPct val="61538"/>
              <a:tabLst>
                <a:tab pos="583170" algn="l"/>
                <a:tab pos="583713" algn="l"/>
              </a:tabLst>
            </a:pPr>
            <a:r>
              <a:rPr lang="en-US" sz="2223" spc="-4" dirty="0">
                <a:cs typeface="Arial"/>
              </a:rPr>
              <a:t>switching directions slows things</a:t>
            </a:r>
            <a:r>
              <a:rPr lang="en-US" sz="2223" spc="17" dirty="0">
                <a:cs typeface="Arial"/>
              </a:rPr>
              <a:t> </a:t>
            </a:r>
            <a:r>
              <a:rPr lang="en-US" sz="2223" spc="-4" dirty="0">
                <a:cs typeface="Arial"/>
              </a:rPr>
              <a:t>down</a:t>
            </a:r>
            <a:endParaRPr lang="en-US" sz="2223" dirty="0">
              <a:cs typeface="Arial"/>
            </a:endParaRPr>
          </a:p>
          <a:p>
            <a:pPr marL="694662" lvl="2">
              <a:spcBef>
                <a:spcPts val="274"/>
              </a:spcBef>
              <a:buClr>
                <a:srgbClr val="FF0000"/>
              </a:buClr>
              <a:buSzPct val="61538"/>
              <a:tabLst>
                <a:tab pos="583170" algn="l"/>
                <a:tab pos="583713" algn="l"/>
              </a:tabLst>
            </a:pPr>
            <a:r>
              <a:rPr lang="en-US" sz="2223" spc="-4" dirty="0">
                <a:cs typeface="Arial"/>
              </a:rPr>
              <a:t>Not the most</a:t>
            </a:r>
            <a:r>
              <a:rPr lang="en-US" sz="2223" spc="17" dirty="0">
                <a:cs typeface="Arial"/>
              </a:rPr>
              <a:t> </a:t>
            </a:r>
            <a:r>
              <a:rPr lang="en-US" sz="2223" spc="-4" dirty="0">
                <a:cs typeface="Arial"/>
              </a:rPr>
              <a:t>optimal</a:t>
            </a:r>
            <a:endParaRPr lang="en-US" sz="2223" dirty="0">
              <a:cs typeface="Arial"/>
            </a:endParaRPr>
          </a:p>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83341" y="615050"/>
            <a:ext cx="7597588" cy="1536670"/>
          </a:xfrm>
        </p:spPr>
        <p:txBody>
          <a:bodyPr/>
          <a:lstStyle/>
          <a:p>
            <a:r>
              <a:rPr lang="en-IN" sz="2052" u="sng" dirty="0"/>
              <a:t>Problem</a:t>
            </a:r>
            <a:br>
              <a:rPr lang="en-IN" sz="2052" u="sng" dirty="0"/>
            </a:br>
            <a:r>
              <a:rPr lang="en-US" sz="1800" dirty="0"/>
              <a:t>Consider a disk queue with requests for I/O to blocks on cylinders 98, 183, 41, 122, 14, 124, 65, 67. The SSTF scheduling algorithm is used. The head is initially at cylinder number 53 moving towards larger cylinder numbers on its servicing pass.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22</a:t>
            </a:fld>
            <a:endParaRPr lang="en-US"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680" y="2643651"/>
            <a:ext cx="5917264" cy="390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342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idx="1"/>
          </p:nvPr>
        </p:nvSpPr>
        <p:spPr/>
        <p:txBody>
          <a:bodyPr/>
          <a:lstStyle/>
          <a:p>
            <a:pPr marL="127000" indent="0" fontAlgn="base">
              <a:buNone/>
            </a:pPr>
            <a:r>
              <a:rPr lang="en-US" dirty="0"/>
              <a:t>Consider a disk system with 100 cylinders. The requests to access the cylinders occur in following </a:t>
            </a:r>
            <a:r>
              <a:rPr lang="en-US" dirty="0" smtClean="0"/>
              <a:t>sequence-  4</a:t>
            </a:r>
            <a:r>
              <a:rPr lang="en-US" dirty="0"/>
              <a:t>, 34, 10, 7, 19, 73, 2, 15, 6, 20</a:t>
            </a:r>
          </a:p>
          <a:p>
            <a:pPr marL="127000" indent="0" fontAlgn="base">
              <a:buNone/>
            </a:pPr>
            <a:r>
              <a:rPr lang="en-US" dirty="0"/>
              <a:t>Assuming that the head is currently at cylinder 50, what is the time taken to satisfy all requests if it takes 1 </a:t>
            </a:r>
            <a:r>
              <a:rPr lang="en-US" dirty="0" err="1"/>
              <a:t>ms</a:t>
            </a:r>
            <a:r>
              <a:rPr lang="en-US" dirty="0"/>
              <a:t> to move from one cylinder to adjacent one and shortest seek time first policy is used?</a:t>
            </a:r>
          </a:p>
        </p:txBody>
      </p:sp>
      <p:sp>
        <p:nvSpPr>
          <p:cNvPr id="4" name="Footer Placeholder 3"/>
          <p:cNvSpPr>
            <a:spLocks noGrp="1"/>
          </p:cNvSpPr>
          <p:nvPr>
            <p:ph type="ftr" idx="11"/>
          </p:nvPr>
        </p:nvSpPr>
        <p:spPr/>
        <p:txBody>
          <a:bodyPr/>
          <a:lstStyle/>
          <a:p>
            <a:endParaRPr lang="en-US"/>
          </a:p>
        </p:txBody>
      </p:sp>
    </p:spTree>
    <p:extLst>
      <p:ext uri="{BB962C8B-B14F-4D97-AF65-F5344CB8AC3E}">
        <p14:creationId xmlns:p14="http://schemas.microsoft.com/office/powerpoint/2010/main" val="4121495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7000" indent="0" fontAlgn="base"/>
            <a:r>
              <a:rPr lang="en-US" dirty="0"/>
              <a:t>4, 34, 10, 7, 19, 73, 2, 15, 6, 20</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idx="11"/>
          </p:nvPr>
        </p:nvSpPr>
        <p:spPr/>
        <p:txBody>
          <a:bodyPr/>
          <a:lstStyle/>
          <a:p>
            <a:endParaRPr lang="en-US"/>
          </a:p>
        </p:txBody>
      </p:sp>
      <p:pic>
        <p:nvPicPr>
          <p:cNvPr id="1026" name="Picture 2" descr="https://www.gatevidyalay.com/wp-content/uploads/2018/11/SSTF-Disk-Scheduling-Algorithm-Problem-0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05" y="1205753"/>
            <a:ext cx="7320990" cy="3723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5166974"/>
            <a:ext cx="8003895" cy="1323439"/>
          </a:xfrm>
          <a:prstGeom prst="rect">
            <a:avLst/>
          </a:prstGeom>
        </p:spPr>
        <p:txBody>
          <a:bodyPr wrap="square">
            <a:spAutoFit/>
          </a:bodyPr>
          <a:lstStyle/>
          <a:p>
            <a:pPr fontAlgn="base"/>
            <a:r>
              <a:rPr lang="en-US" sz="1600" dirty="0">
                <a:solidFill>
                  <a:srgbClr val="303030"/>
                </a:solidFill>
                <a:latin typeface="Times New Roman" panose="02020603050405020304" pitchFamily="18" charset="0"/>
                <a:cs typeface="Times New Roman" panose="02020603050405020304" pitchFamily="18" charset="0"/>
              </a:rPr>
              <a:t>Total head movements incurred while servicing these requests</a:t>
            </a:r>
          </a:p>
          <a:p>
            <a:pPr fontAlgn="base"/>
            <a:r>
              <a:rPr lang="en-US" sz="1600" dirty="0">
                <a:solidFill>
                  <a:srgbClr val="303030"/>
                </a:solidFill>
                <a:latin typeface="Times New Roman" panose="02020603050405020304" pitchFamily="18" charset="0"/>
                <a:cs typeface="Times New Roman" panose="02020603050405020304" pitchFamily="18" charset="0"/>
              </a:rPr>
              <a:t>= (50 – 34) + (34 – 20) + (20 – 19) + (19 – 15) + (15 – 10) + (10 – 7) + (7 – 6) + (6 – 4) + (4 – 2) + (73 – 2)</a:t>
            </a:r>
          </a:p>
          <a:p>
            <a:pPr fontAlgn="base"/>
            <a:r>
              <a:rPr lang="en-US" sz="1600" dirty="0">
                <a:solidFill>
                  <a:srgbClr val="303030"/>
                </a:solidFill>
                <a:latin typeface="Times New Roman" panose="02020603050405020304" pitchFamily="18" charset="0"/>
                <a:cs typeface="Times New Roman" panose="02020603050405020304" pitchFamily="18" charset="0"/>
              </a:rPr>
              <a:t>= 16 + 14 + 1 + 4 + 5 + 3 + 1 + 2 + 2 + 71</a:t>
            </a:r>
          </a:p>
          <a:p>
            <a:pPr fontAlgn="base"/>
            <a:r>
              <a:rPr lang="en-US" sz="1600" dirty="0">
                <a:solidFill>
                  <a:srgbClr val="303030"/>
                </a:solidFill>
                <a:latin typeface="Times New Roman" panose="02020603050405020304" pitchFamily="18" charset="0"/>
                <a:cs typeface="Times New Roman" panose="02020603050405020304" pitchFamily="18" charset="0"/>
              </a:rPr>
              <a:t>= 119</a:t>
            </a:r>
          </a:p>
        </p:txBody>
      </p:sp>
    </p:spTree>
    <p:extLst>
      <p:ext uri="{BB962C8B-B14F-4D97-AF65-F5344CB8AC3E}">
        <p14:creationId xmlns:p14="http://schemas.microsoft.com/office/powerpoint/2010/main" val="951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75" y="174570"/>
            <a:ext cx="9173587" cy="639343"/>
          </a:xfrm>
          <a:prstGeom prst="rect">
            <a:avLst/>
          </a:prstGeom>
        </p:spPr>
        <p:txBody>
          <a:bodyPr spcFirstLastPara="1" vert="horz" wrap="square" lIns="0" tIns="10860" rIns="0" bIns="0" rtlCol="0" anchor="b" anchorCtr="0">
            <a:spAutoFit/>
          </a:bodyPr>
          <a:lstStyle/>
          <a:p>
            <a:pPr marL="10860">
              <a:spcBef>
                <a:spcPts val="86"/>
              </a:spcBef>
            </a:pPr>
            <a:r>
              <a:rPr spc="-103" dirty="0"/>
              <a:t>SCAN</a:t>
            </a:r>
            <a:r>
              <a:rPr lang="en-IN" spc="-103" dirty="0"/>
              <a:t> or Elevator Algorithm</a:t>
            </a:r>
            <a:endParaRPr dirty="0"/>
          </a:p>
        </p:txBody>
      </p:sp>
      <p:sp>
        <p:nvSpPr>
          <p:cNvPr id="4" name="Content Placeholder 3"/>
          <p:cNvSpPr>
            <a:spLocks noGrp="1"/>
          </p:cNvSpPr>
          <p:nvPr>
            <p:ph idx="1"/>
          </p:nvPr>
        </p:nvSpPr>
        <p:spPr>
          <a:xfrm>
            <a:off x="860612" y="822634"/>
            <a:ext cx="8142210" cy="5212732"/>
          </a:xfrm>
        </p:spPr>
        <p:txBody>
          <a:bodyPr/>
          <a:lstStyle/>
          <a:p>
            <a:r>
              <a:rPr lang="en-US" sz="2052" dirty="0"/>
              <a:t>As the name suggests, this algorithm scans all the cylinders of the disk back and forth.</a:t>
            </a:r>
          </a:p>
          <a:p>
            <a:r>
              <a:rPr lang="en-US" sz="2052" dirty="0"/>
              <a:t>Head starts from one end of the disk and move towards the other end servicing all the requests in between.</a:t>
            </a:r>
          </a:p>
          <a:p>
            <a:r>
              <a:rPr lang="en-US" sz="2052" dirty="0"/>
              <a:t>After reaching the other end, head reverses its direction and move towards the starting end servicing all the requests in between.</a:t>
            </a:r>
          </a:p>
          <a:p>
            <a:r>
              <a:rPr lang="en-US" sz="2052" dirty="0"/>
              <a:t>SCAN called as </a:t>
            </a:r>
            <a:r>
              <a:rPr lang="en-US" sz="2052" b="1" dirty="0">
                <a:solidFill>
                  <a:srgbClr val="C00000"/>
                </a:solidFill>
              </a:rPr>
              <a:t>Elevator Algorithm </a:t>
            </a:r>
            <a:r>
              <a:rPr lang="en-US" sz="2052" b="1" dirty="0"/>
              <a:t>- </a:t>
            </a:r>
            <a:r>
              <a:rPr lang="en-US" sz="2052" dirty="0"/>
              <a:t>its working resembles the working of an elevator.</a:t>
            </a:r>
          </a:p>
          <a:p>
            <a:r>
              <a:rPr lang="en-US" sz="2052" b="1" u="sng" dirty="0"/>
              <a:t>Advantages-</a:t>
            </a:r>
            <a:endParaRPr lang="en-US" sz="2052" b="1" dirty="0"/>
          </a:p>
          <a:p>
            <a:pPr lvl="1"/>
            <a:r>
              <a:rPr lang="en-US" sz="1625" dirty="0"/>
              <a:t>It is simple, easy to understand and implement.</a:t>
            </a:r>
          </a:p>
          <a:p>
            <a:pPr lvl="1"/>
            <a:r>
              <a:rPr lang="en-US" sz="1625" dirty="0"/>
              <a:t>It does not lead to starvation.</a:t>
            </a:r>
          </a:p>
          <a:p>
            <a:pPr lvl="1"/>
            <a:r>
              <a:rPr lang="en-US" sz="1625" dirty="0"/>
              <a:t>It provides low variance in response time and waiting time. </a:t>
            </a:r>
          </a:p>
          <a:p>
            <a:r>
              <a:rPr lang="en-US" sz="2052" b="1" u="sng" dirty="0"/>
              <a:t>Disadvantages-</a:t>
            </a:r>
            <a:endParaRPr lang="en-US" sz="2052" b="1" dirty="0"/>
          </a:p>
          <a:p>
            <a:pPr lvl="1"/>
            <a:r>
              <a:rPr lang="en-US" sz="1625" dirty="0"/>
              <a:t>It causes long waiting time for the cylinders just visited by the head.</a:t>
            </a:r>
          </a:p>
          <a:p>
            <a:pPr lvl="1"/>
            <a:r>
              <a:rPr lang="en-US" sz="1625" dirty="0"/>
              <a:t>It causes the head to move till the end of the disk even if there are no requests to be serviced.</a:t>
            </a:r>
          </a:p>
          <a:p>
            <a:endParaRPr lang="en-US" sz="2052" dirty="0"/>
          </a:p>
          <a:p>
            <a:endParaRPr lang="en-IN" sz="2052"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069041" y="319215"/>
            <a:ext cx="7732059" cy="1536670"/>
          </a:xfrm>
        </p:spPr>
        <p:txBody>
          <a:bodyPr/>
          <a:lstStyle/>
          <a:p>
            <a:r>
              <a:rPr lang="en-IN" sz="2052" u="sng" dirty="0"/>
              <a:t>Problem</a:t>
            </a:r>
            <a:br>
              <a:rPr lang="en-IN" sz="2052" u="sng" dirty="0"/>
            </a:br>
            <a:r>
              <a:rPr lang="en-US" sz="1800" dirty="0"/>
              <a:t>Consider a disk queue with requests for I/O to blocks on cylinders 98, 183, 41, 122, 14, 124, 65, 67. The SCAN scheduling algorithm is used. The head is initially at cylinder number 53 moving towards larger cylinder numbers on its servicing pass.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26</a:t>
            </a:fld>
            <a:endParaRPr lang="en-US"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087" y="1997491"/>
            <a:ext cx="7493302" cy="27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47" y="5143897"/>
            <a:ext cx="4360903" cy="157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832" y="5143897"/>
            <a:ext cx="3532169" cy="1485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89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7" y="95225"/>
            <a:ext cx="9142803" cy="639343"/>
          </a:xfrm>
          <a:prstGeom prst="rect">
            <a:avLst/>
          </a:prstGeom>
        </p:spPr>
        <p:txBody>
          <a:bodyPr spcFirstLastPara="1" vert="horz" wrap="square" lIns="0" tIns="10860" rIns="0" bIns="0" rtlCol="0" anchor="b" anchorCtr="0">
            <a:spAutoFit/>
          </a:bodyPr>
          <a:lstStyle/>
          <a:p>
            <a:pPr marL="10860">
              <a:spcBef>
                <a:spcPts val="86"/>
              </a:spcBef>
            </a:pPr>
            <a:r>
              <a:rPr spc="-103" dirty="0" smtClean="0"/>
              <a:t>C</a:t>
            </a:r>
            <a:r>
              <a:rPr lang="en-IN" spc="-103" dirty="0" err="1" smtClean="0"/>
              <a:t>ircular</a:t>
            </a:r>
            <a:r>
              <a:rPr spc="-103" dirty="0" smtClean="0"/>
              <a:t>-SCAN</a:t>
            </a:r>
            <a:r>
              <a:rPr lang="en-IN" spc="-103" dirty="0" smtClean="0"/>
              <a:t> </a:t>
            </a:r>
            <a:r>
              <a:rPr lang="en-IN" spc="-103" dirty="0"/>
              <a:t>[C-SCAN]</a:t>
            </a:r>
            <a:endParaRPr dirty="0"/>
          </a:p>
        </p:txBody>
      </p:sp>
      <p:sp>
        <p:nvSpPr>
          <p:cNvPr id="4" name="Content Placeholder 3"/>
          <p:cNvSpPr>
            <a:spLocks noGrp="1"/>
          </p:cNvSpPr>
          <p:nvPr>
            <p:ph idx="1"/>
          </p:nvPr>
        </p:nvSpPr>
        <p:spPr>
          <a:xfrm>
            <a:off x="685800" y="1066800"/>
            <a:ext cx="8229600" cy="4389300"/>
          </a:xfrm>
        </p:spPr>
        <p:txBody>
          <a:bodyPr/>
          <a:lstStyle/>
          <a:p>
            <a:pPr fontAlgn="base"/>
            <a:r>
              <a:rPr lang="en-US" dirty="0" smtClean="0"/>
              <a:t>An </a:t>
            </a:r>
            <a:r>
              <a:rPr lang="en-US" dirty="0"/>
              <a:t>improved version of the </a:t>
            </a:r>
            <a:r>
              <a:rPr lang="en-US" b="1" u="sng" dirty="0">
                <a:hlinkClick r:id="rId2"/>
              </a:rPr>
              <a:t>SCAN Algorithm</a:t>
            </a:r>
            <a:r>
              <a:rPr lang="en-US" dirty="0"/>
              <a:t>.</a:t>
            </a:r>
          </a:p>
          <a:p>
            <a:pPr fontAlgn="base"/>
            <a:r>
              <a:rPr lang="en-US" dirty="0"/>
              <a:t>Head starts from one end of the disk and move towards the other end servicing all the requests in between.</a:t>
            </a:r>
          </a:p>
          <a:p>
            <a:pPr fontAlgn="base"/>
            <a:r>
              <a:rPr lang="en-US" dirty="0"/>
              <a:t>After reaching the other end, head reverses its direction.</a:t>
            </a:r>
          </a:p>
          <a:p>
            <a:pPr fontAlgn="base"/>
            <a:r>
              <a:rPr lang="en-US" dirty="0"/>
              <a:t>It then returns to the starting end without servicing any request in between.</a:t>
            </a:r>
          </a:p>
          <a:p>
            <a:pPr fontAlgn="base"/>
            <a:r>
              <a:rPr lang="en-US" dirty="0"/>
              <a:t>The same process repeats.</a:t>
            </a:r>
          </a:p>
          <a:p>
            <a:r>
              <a:rPr lang="en-IN" sz="2394" b="1" u="sng" dirty="0" smtClean="0"/>
              <a:t>Advantages</a:t>
            </a:r>
            <a:endParaRPr lang="en-IN" sz="2394" b="1" u="sng" dirty="0"/>
          </a:p>
          <a:p>
            <a:pPr marL="780091" lvl="3" indent="-334324">
              <a:buClr>
                <a:srgbClr val="FF0000"/>
              </a:buClr>
              <a:buSzPct val="100000"/>
              <a:buFont typeface="Wingdings" pitchFamily="2" charset="2"/>
              <a:buChar char="§"/>
            </a:pPr>
            <a:r>
              <a:rPr lang="en-US" sz="1796" spc="-4" dirty="0">
                <a:cs typeface="Arial"/>
              </a:rPr>
              <a:t>Few requests are in front of the head, since these  cylinders have recently been serviced. Hence  provides a more uniform wait time.</a:t>
            </a:r>
          </a:p>
          <a:p>
            <a:r>
              <a:rPr lang="en-IN" sz="2394" b="1" u="sng" dirty="0" smtClean="0"/>
              <a:t>Disadvantages</a:t>
            </a:r>
            <a:endParaRPr lang="en-IN" sz="2394" b="1" dirty="0"/>
          </a:p>
          <a:p>
            <a:pPr lvl="1"/>
            <a:r>
              <a:rPr lang="en-US" sz="1796" spc="-4" dirty="0">
                <a:cs typeface="Arial"/>
              </a:rPr>
              <a:t>It causes more seek movements as compared to SCAN Algorithm.</a:t>
            </a:r>
          </a:p>
          <a:p>
            <a:pPr lvl="1"/>
            <a:r>
              <a:rPr lang="en-US" sz="1796" spc="-4" dirty="0">
                <a:cs typeface="Arial"/>
              </a:rPr>
              <a:t>It causes the head to move till the end of the disk even if there are no requests to be serviced.</a:t>
            </a:r>
          </a:p>
          <a:p>
            <a:pPr marL="445764" lvl="1" indent="0">
              <a:buNone/>
            </a:pPr>
            <a:endParaRPr lang="en-IN" sz="1967" b="1" u="sng" dirty="0"/>
          </a:p>
          <a:p>
            <a:endParaRPr lang="en-IN" sz="2394" b="1" dirty="0"/>
          </a:p>
          <a:p>
            <a:pPr marL="0" indent="0">
              <a:buNone/>
            </a:pP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089211" y="561263"/>
            <a:ext cx="7839635" cy="1536670"/>
          </a:xfrm>
        </p:spPr>
        <p:txBody>
          <a:bodyPr/>
          <a:lstStyle/>
          <a:p>
            <a:r>
              <a:rPr lang="en-IN" sz="2052" u="sng" dirty="0"/>
              <a:t>Problem</a:t>
            </a:r>
            <a:br>
              <a:rPr lang="en-IN" sz="2052" u="sng" dirty="0"/>
            </a:br>
            <a:r>
              <a:rPr lang="en-US" sz="1800" dirty="0"/>
              <a:t>Consider a disk queue with requests for I/O to blocks on cylinders 98, 183, 41, 122, 14, 124, 65, 67. The C-SCAN scheduling algorithm is used. The head is initially at cylinder number 53 moving towards larger cylinder numbers on its servicing pass.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28</a:t>
            </a:fld>
            <a:endParaRPr lang="en-US"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364" y="2573062"/>
            <a:ext cx="6385596" cy="398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109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59229"/>
            <a:ext cx="9171150" cy="639343"/>
          </a:xfrm>
          <a:prstGeom prst="rect">
            <a:avLst/>
          </a:prstGeom>
        </p:spPr>
        <p:txBody>
          <a:bodyPr spcFirstLastPara="1" vert="horz" wrap="square" lIns="0" tIns="10860" rIns="0" bIns="0" rtlCol="0" anchor="b" anchorCtr="0">
            <a:spAutoFit/>
          </a:bodyPr>
          <a:lstStyle/>
          <a:p>
            <a:pPr marL="10860">
              <a:spcBef>
                <a:spcPts val="86"/>
              </a:spcBef>
            </a:pPr>
            <a:r>
              <a:rPr spc="86" dirty="0"/>
              <a:t>LOOK</a:t>
            </a:r>
            <a:endParaRPr dirty="0"/>
          </a:p>
        </p:txBody>
      </p:sp>
      <p:sp>
        <p:nvSpPr>
          <p:cNvPr id="4" name="Content Placeholder 3"/>
          <p:cNvSpPr>
            <a:spLocks noGrp="1"/>
          </p:cNvSpPr>
          <p:nvPr>
            <p:ph idx="1"/>
          </p:nvPr>
        </p:nvSpPr>
        <p:spPr>
          <a:xfrm>
            <a:off x="712693" y="952952"/>
            <a:ext cx="8104243" cy="4886936"/>
          </a:xfrm>
        </p:spPr>
        <p:txBody>
          <a:bodyPr/>
          <a:lstStyle/>
          <a:p>
            <a:r>
              <a:rPr lang="en-US" sz="2394" spc="-4" dirty="0">
                <a:cs typeface="Arial"/>
              </a:rPr>
              <a:t>like SCAN but stops moving inwards </a:t>
            </a:r>
            <a:r>
              <a:rPr lang="en-US" sz="2394" spc="-9" dirty="0">
                <a:cs typeface="Arial"/>
              </a:rPr>
              <a:t>(or  </a:t>
            </a:r>
            <a:r>
              <a:rPr lang="en-US" sz="2394" spc="-4" dirty="0">
                <a:cs typeface="Arial"/>
              </a:rPr>
              <a:t>outwards) when no more requests in that  direction</a:t>
            </a:r>
            <a:r>
              <a:rPr lang="en-US" sz="2394" spc="-9" dirty="0">
                <a:cs typeface="Arial"/>
              </a:rPr>
              <a:t> </a:t>
            </a:r>
            <a:r>
              <a:rPr lang="en-US" sz="2394" spc="-4" dirty="0">
                <a:cs typeface="Arial"/>
              </a:rPr>
              <a:t>exist</a:t>
            </a:r>
          </a:p>
          <a:p>
            <a:r>
              <a:rPr lang="en-US" sz="2394" b="1" u="sng" dirty="0">
                <a:solidFill>
                  <a:srgbClr val="C00000"/>
                </a:solidFill>
              </a:rPr>
              <a:t>SCAN </a:t>
            </a:r>
            <a:r>
              <a:rPr lang="en-US" sz="2394" b="1" u="sng" dirty="0" err="1">
                <a:solidFill>
                  <a:srgbClr val="C00000"/>
                </a:solidFill>
              </a:rPr>
              <a:t>vs</a:t>
            </a:r>
            <a:r>
              <a:rPr lang="en-US" sz="2394" b="1" u="sng" dirty="0">
                <a:solidFill>
                  <a:srgbClr val="C00000"/>
                </a:solidFill>
              </a:rPr>
              <a:t> LOOK </a:t>
            </a:r>
          </a:p>
          <a:p>
            <a:pPr lvl="1"/>
            <a:r>
              <a:rPr lang="en-US" sz="1967" dirty="0"/>
              <a:t>SCAN Algorithm scans all the cylinders of the disk starting from one end to the other end even if there are no requests at the ends.</a:t>
            </a:r>
          </a:p>
          <a:p>
            <a:pPr lvl="1"/>
            <a:r>
              <a:rPr lang="en-US" sz="1967" dirty="0"/>
              <a:t>LOOK Algorithm scans all the cylinders of the disk starting from the first request at one end to the last request at the other end.</a:t>
            </a:r>
          </a:p>
          <a:p>
            <a:r>
              <a:rPr lang="en-US" sz="2394" b="1" u="sng" dirty="0"/>
              <a:t>Advantages</a:t>
            </a:r>
            <a:endParaRPr lang="en-US" sz="2394" b="1" dirty="0"/>
          </a:p>
          <a:p>
            <a:pPr lvl="1"/>
            <a:r>
              <a:rPr lang="en-US" sz="1967" dirty="0"/>
              <a:t>It provides better performance as compared to SCAN Algorithm.</a:t>
            </a:r>
          </a:p>
          <a:p>
            <a:pPr lvl="1"/>
            <a:r>
              <a:rPr lang="en-US" sz="1967" dirty="0"/>
              <a:t>It does not lead to starvation.</a:t>
            </a:r>
          </a:p>
          <a:p>
            <a:r>
              <a:rPr lang="en-US" sz="2394" dirty="0"/>
              <a:t> </a:t>
            </a:r>
            <a:r>
              <a:rPr lang="en-US" sz="2394" b="1" u="sng" dirty="0"/>
              <a:t>Disadvantages</a:t>
            </a:r>
            <a:r>
              <a:rPr lang="en-US" sz="1967" dirty="0"/>
              <a:t> </a:t>
            </a:r>
          </a:p>
          <a:p>
            <a:pPr lvl="1"/>
            <a:r>
              <a:rPr lang="en-US" sz="1967" dirty="0"/>
              <a:t>There is an overhead of finding the end requests.</a:t>
            </a:r>
          </a:p>
          <a:p>
            <a:pPr marL="0" indent="0">
              <a:buNone/>
            </a:pPr>
            <a:endParaRPr lang="en-US" sz="2394" dirty="0">
              <a:cs typeface="Arial"/>
            </a:endParaRPr>
          </a:p>
          <a:p>
            <a:pPr marL="0" indent="0">
              <a:buNone/>
            </a:pP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465728" y="651430"/>
            <a:ext cx="7482795" cy="1536670"/>
          </a:xfrm>
        </p:spPr>
        <p:txBody>
          <a:bodyPr/>
          <a:lstStyle/>
          <a:p>
            <a:r>
              <a:rPr lang="en-IN" sz="2052" u="sng" dirty="0"/>
              <a:t>Problem</a:t>
            </a:r>
            <a:br>
              <a:rPr lang="en-IN" sz="2052" u="sng" dirty="0"/>
            </a:br>
            <a:r>
              <a:rPr lang="en-US" sz="1800" dirty="0"/>
              <a:t>Consider a disk queue with requests for I/O to blocks on cylinders 98, 183, 41, 122, 14, 124, 65, 67. The LOOK scheduling algorithm is used. The head is initially at cylinder number 53 moving towards larger cylinder numbers on its servicing pass.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30</a:t>
            </a:fld>
            <a:endParaRPr lang="en-US"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04" y="2188100"/>
            <a:ext cx="5205944" cy="419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618" y="4549014"/>
            <a:ext cx="3525382" cy="143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634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28445"/>
            <a:ext cx="9171150" cy="639343"/>
          </a:xfrm>
          <a:prstGeom prst="rect">
            <a:avLst/>
          </a:prstGeom>
        </p:spPr>
        <p:txBody>
          <a:bodyPr spcFirstLastPara="1" vert="horz" wrap="square" lIns="0" tIns="10860" rIns="0" bIns="0" rtlCol="0" anchor="b" anchorCtr="0">
            <a:spAutoFit/>
          </a:bodyPr>
          <a:lstStyle/>
          <a:p>
            <a:pPr marL="10860">
              <a:spcBef>
                <a:spcPts val="86"/>
              </a:spcBef>
            </a:pPr>
            <a:r>
              <a:rPr lang="en-IN" spc="86" dirty="0"/>
              <a:t>Circular </a:t>
            </a:r>
            <a:r>
              <a:rPr spc="86" dirty="0"/>
              <a:t>LOOK</a:t>
            </a:r>
            <a:r>
              <a:rPr lang="en-IN" spc="86" dirty="0"/>
              <a:t> [ C-LOOK ]</a:t>
            </a:r>
            <a:endParaRPr dirty="0"/>
          </a:p>
        </p:txBody>
      </p:sp>
      <p:sp>
        <p:nvSpPr>
          <p:cNvPr id="4" name="Content Placeholder 3"/>
          <p:cNvSpPr>
            <a:spLocks noGrp="1"/>
          </p:cNvSpPr>
          <p:nvPr>
            <p:ph idx="1"/>
          </p:nvPr>
        </p:nvSpPr>
        <p:spPr>
          <a:xfrm>
            <a:off x="806823" y="1235340"/>
            <a:ext cx="8010113" cy="4886936"/>
          </a:xfrm>
        </p:spPr>
        <p:txBody>
          <a:bodyPr/>
          <a:lstStyle/>
          <a:p>
            <a:pPr algn="just"/>
            <a:r>
              <a:rPr lang="en-US" sz="2052" dirty="0"/>
              <a:t>Circular-LOOK Algorithm is an improved version of the </a:t>
            </a:r>
            <a:r>
              <a:rPr lang="en-US" sz="2052" dirty="0">
                <a:hlinkClick r:id="rId2"/>
              </a:rPr>
              <a:t>LOOK Algorithm</a:t>
            </a:r>
            <a:r>
              <a:rPr lang="en-US" sz="2052" dirty="0"/>
              <a:t>.</a:t>
            </a:r>
          </a:p>
          <a:p>
            <a:pPr algn="just"/>
            <a:r>
              <a:rPr lang="en-US" sz="2052" dirty="0"/>
              <a:t>Head starts from the first request at one end of the disk and moves towards the last request at the other end servicing all the requests in between.</a:t>
            </a:r>
          </a:p>
          <a:p>
            <a:pPr algn="just"/>
            <a:r>
              <a:rPr lang="en-US" sz="2052" dirty="0"/>
              <a:t>After reaching the last request at the other end, head reverses its direction.</a:t>
            </a:r>
          </a:p>
          <a:p>
            <a:pPr algn="just"/>
            <a:r>
              <a:rPr lang="en-US" sz="2394" b="1" u="sng" dirty="0"/>
              <a:t>Advantages</a:t>
            </a:r>
            <a:endParaRPr lang="en-US" sz="2394" b="1" dirty="0"/>
          </a:p>
          <a:p>
            <a:pPr lvl="1" algn="just"/>
            <a:r>
              <a:rPr lang="en-US" sz="1710" dirty="0"/>
              <a:t>It does not causes the head to move till the ends of the disk when there are no requests to be serviced.</a:t>
            </a:r>
          </a:p>
          <a:p>
            <a:pPr lvl="1" algn="just"/>
            <a:r>
              <a:rPr lang="en-US" sz="1710" dirty="0"/>
              <a:t>It provides better performance as compared to LOOK Algorithm.</a:t>
            </a:r>
          </a:p>
          <a:p>
            <a:pPr lvl="1" algn="just"/>
            <a:r>
              <a:rPr lang="en-US" sz="1710" dirty="0"/>
              <a:t>It does not lead to starvation.</a:t>
            </a:r>
          </a:p>
          <a:p>
            <a:pPr algn="just"/>
            <a:r>
              <a:rPr lang="en-US" sz="2394" dirty="0"/>
              <a:t> </a:t>
            </a:r>
            <a:r>
              <a:rPr lang="en-US" sz="2394" b="1" u="sng" dirty="0"/>
              <a:t>Disadvantages</a:t>
            </a:r>
            <a:r>
              <a:rPr lang="en-US" sz="1967" dirty="0"/>
              <a:t> </a:t>
            </a:r>
          </a:p>
          <a:p>
            <a:pPr lvl="1" algn="just"/>
            <a:r>
              <a:rPr lang="en-US" sz="1710" dirty="0"/>
              <a:t>There is an overhead of finding the end requests.</a:t>
            </a:r>
            <a:endParaRPr lang="en-IN" dirty="0"/>
          </a:p>
        </p:txBody>
      </p:sp>
    </p:spTree>
    <p:extLst>
      <p:ext uri="{BB962C8B-B14F-4D97-AF65-F5344CB8AC3E}">
        <p14:creationId xmlns:p14="http://schemas.microsoft.com/office/powerpoint/2010/main" val="13584699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77470" y="544541"/>
            <a:ext cx="7642289" cy="1536670"/>
          </a:xfrm>
        </p:spPr>
        <p:txBody>
          <a:bodyPr/>
          <a:lstStyle/>
          <a:p>
            <a:r>
              <a:rPr lang="en-IN" sz="2052" u="sng" dirty="0"/>
              <a:t>Problem</a:t>
            </a:r>
            <a:br>
              <a:rPr lang="en-IN" sz="2052" u="sng" dirty="0"/>
            </a:br>
            <a:r>
              <a:rPr lang="en-US" sz="1800" dirty="0"/>
              <a:t>Consider a disk queue with requests for I/O to blocks on cylinders 98, 183, 41, 122, 14, 124, 65, 67. The C-LOOK scheduling algorithm is used. The head is initially at cylinder number 53 moving towards larger cylinder numbers on its servicing pass. The cylinders are numbered from 0 to 199. The total head movement (in number of cylinders) incurred while servicing these requests is _______.</a:t>
            </a:r>
            <a:endParaRPr lang="en-IN" sz="1710" dirty="0"/>
          </a:p>
        </p:txBody>
      </p:sp>
      <p:sp>
        <p:nvSpPr>
          <p:cNvPr id="4" name="Slide Number Placeholder 3"/>
          <p:cNvSpPr>
            <a:spLocks noGrp="1"/>
          </p:cNvSpPr>
          <p:nvPr>
            <p:ph type="sldNum" sz="quarter" idx="4294967295"/>
          </p:nvPr>
        </p:nvSpPr>
        <p:spPr>
          <a:xfrm>
            <a:off x="8458200" y="6248400"/>
            <a:ext cx="685800" cy="609600"/>
          </a:xfrm>
          <a:prstGeom prst="ellipse">
            <a:avLst/>
          </a:prstGeom>
        </p:spPr>
        <p:txBody>
          <a:bodyPr/>
          <a:lstStyle/>
          <a:p>
            <a:r>
              <a:rPr lang="en-US" altLang="en-US" smtClean="0"/>
              <a:t>  </a:t>
            </a:r>
            <a:fld id="{05B87AD5-00B7-48EA-9BEB-8C98CC8860F8}" type="slidenum">
              <a:rPr lang="en-US" altLang="en-US" smtClean="0"/>
              <a:pPr/>
              <a:t>32</a:t>
            </a:fld>
            <a:endParaRPr lang="en-US"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66" y="2171971"/>
            <a:ext cx="6001429" cy="361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299" y="5260243"/>
            <a:ext cx="3799592" cy="105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131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27000" indent="0">
              <a:buNone/>
            </a:pPr>
            <a:r>
              <a:rPr lang="en-US" dirty="0"/>
              <a:t>Suppose that a disk drive has 5,000 cylinders, numbered 0 to 4,999. </a:t>
            </a:r>
            <a:r>
              <a:rPr lang="en-US" dirty="0" smtClean="0"/>
              <a:t>The drive </a:t>
            </a:r>
            <a:r>
              <a:rPr lang="en-US" dirty="0"/>
              <a:t>is currently serving a request at cylinder 2,150, and the </a:t>
            </a:r>
            <a:r>
              <a:rPr lang="en-US" dirty="0" smtClean="0"/>
              <a:t>previous request </a:t>
            </a:r>
            <a:r>
              <a:rPr lang="en-US" dirty="0"/>
              <a:t>was at cylinder 1,805. The queue of pending requests, in </a:t>
            </a:r>
            <a:r>
              <a:rPr lang="en-US" dirty="0" smtClean="0"/>
              <a:t>FIFO order</a:t>
            </a:r>
            <a:r>
              <a:rPr lang="en-US" dirty="0"/>
              <a:t>, is</a:t>
            </a:r>
            <a:r>
              <a:rPr lang="en-US" dirty="0" smtClean="0"/>
              <a:t>: 2,069</a:t>
            </a:r>
            <a:r>
              <a:rPr lang="en-US" dirty="0"/>
              <a:t>; 1,212; 2,296; 2,800; 544; 1,618; 356; 1,523; 4,965; </a:t>
            </a:r>
            <a:r>
              <a:rPr lang="en-US" dirty="0" smtClean="0"/>
              <a:t>3,681 Starting </a:t>
            </a:r>
            <a:r>
              <a:rPr lang="en-US" dirty="0"/>
              <a:t>from the current head position, what is the total distance (</a:t>
            </a:r>
            <a:r>
              <a:rPr lang="en-US" dirty="0" smtClean="0"/>
              <a:t>in cylinders</a:t>
            </a:r>
            <a:r>
              <a:rPr lang="en-US" dirty="0"/>
              <a:t>) that the disk arm moves to satisfy all the pending </a:t>
            </a:r>
            <a:r>
              <a:rPr lang="en-US" dirty="0" smtClean="0"/>
              <a:t>requests for </a:t>
            </a:r>
            <a:r>
              <a:rPr lang="en-US" dirty="0"/>
              <a:t>each of the following disk-scheduling algorithms?</a:t>
            </a:r>
          </a:p>
          <a:p>
            <a:pPr marL="584200" indent="-457200">
              <a:buAutoNum type="alphaLcPeriod"/>
            </a:pPr>
            <a:r>
              <a:rPr lang="en-US" dirty="0" smtClean="0"/>
              <a:t>FCFS</a:t>
            </a:r>
          </a:p>
          <a:p>
            <a:pPr marL="584200" indent="-457200">
              <a:buAutoNum type="alphaLcPeriod"/>
            </a:pPr>
            <a:r>
              <a:rPr lang="en-US" dirty="0" smtClean="0"/>
              <a:t>SSTF</a:t>
            </a:r>
          </a:p>
          <a:p>
            <a:pPr marL="584200" indent="-457200">
              <a:buFont typeface="+mj-lt"/>
              <a:buAutoNum type="alphaLcPeriod"/>
            </a:pPr>
            <a:r>
              <a:rPr lang="en-US" dirty="0" smtClean="0"/>
              <a:t>SCAN</a:t>
            </a:r>
            <a:endParaRPr lang="en-US" dirty="0"/>
          </a:p>
          <a:p>
            <a:pPr marL="584200" indent="-457200">
              <a:buFont typeface="+mj-lt"/>
              <a:buAutoNum type="alphaLcPeriod"/>
            </a:pPr>
            <a:r>
              <a:rPr lang="en-US" dirty="0" smtClean="0"/>
              <a:t>C-SCAN</a:t>
            </a:r>
          </a:p>
          <a:p>
            <a:pPr marL="584200" indent="-457200">
              <a:buFont typeface="+mj-lt"/>
              <a:buAutoNum type="alphaLcPeriod"/>
            </a:pPr>
            <a:r>
              <a:rPr lang="en-US" dirty="0" smtClean="0"/>
              <a:t>LOOK</a:t>
            </a:r>
          </a:p>
          <a:p>
            <a:pPr marL="584200" indent="-457200">
              <a:buFont typeface="+mj-lt"/>
              <a:buAutoNum type="alphaLcPeriod"/>
            </a:pPr>
            <a:r>
              <a:rPr lang="en-US" dirty="0" smtClean="0"/>
              <a:t>C-LOOK</a:t>
            </a:r>
            <a:endParaRPr lang="en-US" dirty="0"/>
          </a:p>
        </p:txBody>
      </p:sp>
      <p:sp>
        <p:nvSpPr>
          <p:cNvPr id="4" name="Footer Placeholder 3"/>
          <p:cNvSpPr>
            <a:spLocks noGrp="1"/>
          </p:cNvSpPr>
          <p:nvPr>
            <p:ph type="ftr" idx="11"/>
          </p:nvPr>
        </p:nvSpPr>
        <p:spPr/>
        <p:txBody>
          <a:bodyPr/>
          <a:lstStyle/>
          <a:p>
            <a:endParaRPr lang="en-US"/>
          </a:p>
        </p:txBody>
      </p:sp>
    </p:spTree>
    <p:extLst>
      <p:ext uri="{BB962C8B-B14F-4D97-AF65-F5344CB8AC3E}">
        <p14:creationId xmlns:p14="http://schemas.microsoft.com/office/powerpoint/2010/main" val="140711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idx="11"/>
          </p:nvPr>
        </p:nvSpPr>
        <p:spPr/>
        <p:txBody>
          <a:bodyPr/>
          <a:lstStyle/>
          <a:p>
            <a:endParaRPr lang="en-US"/>
          </a:p>
        </p:txBody>
      </p:sp>
      <p:pic>
        <p:nvPicPr>
          <p:cNvPr id="6" name="Picture 5"/>
          <p:cNvPicPr>
            <a:picLocks noChangeAspect="1"/>
          </p:cNvPicPr>
          <p:nvPr/>
        </p:nvPicPr>
        <p:blipFill>
          <a:blip r:embed="rId2"/>
          <a:stretch>
            <a:fillRect/>
          </a:stretch>
        </p:blipFill>
        <p:spPr>
          <a:xfrm>
            <a:off x="457200" y="1646143"/>
            <a:ext cx="8733302" cy="1769410"/>
          </a:xfrm>
          <a:prstGeom prst="rect">
            <a:avLst/>
          </a:prstGeom>
        </p:spPr>
      </p:pic>
    </p:spTree>
    <p:extLst>
      <p:ext uri="{BB962C8B-B14F-4D97-AF65-F5344CB8AC3E}">
        <p14:creationId xmlns:p14="http://schemas.microsoft.com/office/powerpoint/2010/main" val="10194511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3271" y="154578"/>
            <a:ext cx="7037188" cy="639343"/>
          </a:xfrm>
          <a:prstGeom prst="rect">
            <a:avLst/>
          </a:prstGeom>
        </p:spPr>
        <p:txBody>
          <a:bodyPr spcFirstLastPara="1" vert="horz" wrap="square" lIns="0" tIns="10860" rIns="0" bIns="0" rtlCol="0" anchor="b" anchorCtr="0">
            <a:spAutoFit/>
          </a:bodyPr>
          <a:lstStyle/>
          <a:p>
            <a:pPr marL="10860">
              <a:spcBef>
                <a:spcPts val="86"/>
              </a:spcBef>
            </a:pPr>
            <a:r>
              <a:rPr spc="-86" dirty="0"/>
              <a:t>Which </a:t>
            </a:r>
            <a:r>
              <a:rPr spc="-13" dirty="0"/>
              <a:t>one </a:t>
            </a:r>
            <a:r>
              <a:rPr spc="43" dirty="0"/>
              <a:t>to</a:t>
            </a:r>
            <a:r>
              <a:rPr spc="17" dirty="0"/>
              <a:t> </a:t>
            </a:r>
            <a:r>
              <a:rPr spc="-73" dirty="0"/>
              <a:t>choose?</a:t>
            </a:r>
            <a:endParaRPr dirty="0"/>
          </a:p>
        </p:txBody>
      </p:sp>
      <p:sp>
        <p:nvSpPr>
          <p:cNvPr id="4" name="Content Placeholder 3"/>
          <p:cNvSpPr>
            <a:spLocks noGrp="1"/>
          </p:cNvSpPr>
          <p:nvPr>
            <p:ph idx="1"/>
          </p:nvPr>
        </p:nvSpPr>
        <p:spPr/>
        <p:txBody>
          <a:bodyPr/>
          <a:lstStyle/>
          <a:p>
            <a:pPr marL="10317" marR="4344">
              <a:spcBef>
                <a:spcPts val="86"/>
              </a:spcBef>
              <a:buClr>
                <a:srgbClr val="CC9A00"/>
              </a:buClr>
              <a:buSzPct val="66666"/>
              <a:tabLst>
                <a:tab pos="303531" algn="l"/>
                <a:tab pos="304074" algn="l"/>
              </a:tabLst>
            </a:pPr>
            <a:r>
              <a:rPr lang="en-US" sz="2394" spc="-4" dirty="0">
                <a:cs typeface="Arial"/>
              </a:rPr>
              <a:t>Performance depends on number and type of  requests.</a:t>
            </a:r>
            <a:endParaRPr lang="en-US" sz="2394" dirty="0">
              <a:cs typeface="Arial"/>
            </a:endParaRPr>
          </a:p>
          <a:p>
            <a:pPr marL="10317">
              <a:spcBef>
                <a:spcPts val="620"/>
              </a:spcBef>
              <a:buClr>
                <a:srgbClr val="CC9A00"/>
              </a:buClr>
              <a:buSzPct val="66666"/>
              <a:tabLst>
                <a:tab pos="303531" algn="l"/>
                <a:tab pos="304074" algn="l"/>
              </a:tabLst>
            </a:pPr>
            <a:r>
              <a:rPr lang="en-US" sz="2394" dirty="0">
                <a:cs typeface="Arial"/>
              </a:rPr>
              <a:t>SSTF </a:t>
            </a:r>
            <a:r>
              <a:rPr lang="en-US" sz="2394" spc="-4" dirty="0">
                <a:cs typeface="Arial"/>
              </a:rPr>
              <a:t>over </a:t>
            </a:r>
            <a:r>
              <a:rPr lang="en-US" sz="2394" dirty="0">
                <a:cs typeface="Arial"/>
              </a:rPr>
              <a:t>FCFS.</a:t>
            </a:r>
          </a:p>
          <a:p>
            <a:pPr marL="10317" marR="37466">
              <a:spcBef>
                <a:spcPts val="620"/>
              </a:spcBef>
              <a:buClr>
                <a:srgbClr val="CC9A00"/>
              </a:buClr>
              <a:buSzPct val="66666"/>
              <a:tabLst>
                <a:tab pos="303531" algn="l"/>
                <a:tab pos="304074" algn="l"/>
              </a:tabLst>
            </a:pPr>
            <a:r>
              <a:rPr lang="en-US" sz="2394" spc="-4" dirty="0">
                <a:cs typeface="Arial"/>
              </a:rPr>
              <a:t>SCAN, C-SCAN for systems that place a  heavy load on the disk, as they are less </a:t>
            </a:r>
            <a:r>
              <a:rPr lang="en-US" sz="2394" spc="-9" dirty="0">
                <a:cs typeface="Arial"/>
              </a:rPr>
              <a:t>likely  </a:t>
            </a:r>
            <a:r>
              <a:rPr lang="en-US" sz="2394" spc="-4" dirty="0">
                <a:cs typeface="Arial"/>
              </a:rPr>
              <a:t>to cause</a:t>
            </a:r>
            <a:r>
              <a:rPr lang="en-US" sz="2394" spc="-9" dirty="0">
                <a:cs typeface="Arial"/>
              </a:rPr>
              <a:t> </a:t>
            </a:r>
            <a:r>
              <a:rPr lang="en-US" sz="2394" spc="-4" dirty="0">
                <a:cs typeface="Arial"/>
              </a:rPr>
              <a:t>starvation.</a:t>
            </a:r>
            <a:endParaRPr lang="en-US" sz="2394" dirty="0">
              <a:cs typeface="Arial"/>
            </a:endParaRPr>
          </a:p>
          <a:p>
            <a:pPr marL="10317">
              <a:spcBef>
                <a:spcPts val="620"/>
              </a:spcBef>
              <a:buClr>
                <a:srgbClr val="CC9A00"/>
              </a:buClr>
              <a:buSzPct val="66666"/>
              <a:tabLst>
                <a:tab pos="303531" algn="l"/>
                <a:tab pos="304074" algn="l"/>
              </a:tabLst>
            </a:pPr>
            <a:r>
              <a:rPr lang="en-US" sz="2394" spc="-4" dirty="0">
                <a:cs typeface="Arial"/>
              </a:rPr>
              <a:t>Default algorithms, SSTF or LOOK</a:t>
            </a:r>
            <a:endParaRPr lang="en-US" sz="2394" dirty="0">
              <a:cs typeface="Arial"/>
            </a:endParaRPr>
          </a:p>
          <a:p>
            <a:pPr marL="0" indent="0">
              <a:buNone/>
            </a:pPr>
            <a:endParaRPr lang="en-IN" sz="2394" dirty="0"/>
          </a:p>
        </p:txBody>
      </p:sp>
      <p:sp>
        <p:nvSpPr>
          <p:cNvPr id="3" name="object 3"/>
          <p:cNvSpPr txBox="1"/>
          <p:nvPr/>
        </p:nvSpPr>
        <p:spPr>
          <a:xfrm>
            <a:off x="1121508" y="1883425"/>
            <a:ext cx="6860715" cy="405689"/>
          </a:xfrm>
          <a:prstGeom prst="rect">
            <a:avLst/>
          </a:prstGeom>
        </p:spPr>
        <p:txBody>
          <a:bodyPr vert="horz" wrap="square" lIns="0" tIns="10860" rIns="0" bIns="0" rtlCol="0">
            <a:spAutoFit/>
          </a:bodyPr>
          <a:lstStyle/>
          <a:p>
            <a:pPr marL="10317" marR="4344">
              <a:spcBef>
                <a:spcPts val="86"/>
              </a:spcBef>
              <a:buClr>
                <a:srgbClr val="CC9A00"/>
              </a:buClr>
              <a:buSzPct val="66666"/>
              <a:tabLst>
                <a:tab pos="303531" algn="l"/>
                <a:tab pos="304074" algn="l"/>
              </a:tabLst>
            </a:pPr>
            <a:endParaRPr sz="2565" dirty="0">
              <a:latin typeface="Century Schoolbook"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112296"/>
            <a:ext cx="8229600" cy="1143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3300"/>
              <a:buFont typeface="Calibri"/>
              <a:buNone/>
            </a:pPr>
            <a:r>
              <a:rPr lang="en-US" sz="4400" b="0" i="0" u="none" dirty="0">
                <a:latin typeface="Calibri"/>
                <a:ea typeface="Calibri"/>
                <a:cs typeface="Calibri"/>
                <a:sym typeface="Calibri"/>
              </a:rPr>
              <a:t>UNIT </a:t>
            </a:r>
            <a:r>
              <a:rPr lang="en-US" sz="4400" b="0" i="0" u="none" dirty="0" smtClean="0">
                <a:latin typeface="Calibri"/>
                <a:ea typeface="Calibri"/>
                <a:cs typeface="Calibri"/>
                <a:sym typeface="Calibri"/>
              </a:rPr>
              <a:t>V</a:t>
            </a:r>
            <a:endParaRPr sz="5400" dirty="0"/>
          </a:p>
        </p:txBody>
      </p:sp>
      <p:sp>
        <p:nvSpPr>
          <p:cNvPr id="97" name="Google Shape;97;p2"/>
          <p:cNvSpPr txBox="1">
            <a:spLocks noGrp="1"/>
          </p:cNvSpPr>
          <p:nvPr>
            <p:ph type="body" idx="1"/>
          </p:nvPr>
        </p:nvSpPr>
        <p:spPr>
          <a:xfrm>
            <a:off x="793376" y="459204"/>
            <a:ext cx="8041341" cy="4114800"/>
          </a:xfrm>
          <a:prstGeom prst="rect">
            <a:avLst/>
          </a:prstGeom>
          <a:noFill/>
          <a:ln>
            <a:noFill/>
          </a:ln>
        </p:spPr>
        <p:txBody>
          <a:bodyPr spcFirstLastPara="1" wrap="square" lIns="91425" tIns="45700" rIns="91425" bIns="45700" anchor="t" anchorCtr="0">
            <a:noAutofit/>
          </a:bodyPr>
          <a:lstStyle/>
          <a:p>
            <a:pPr marL="127000" indent="0">
              <a:buNone/>
            </a:pPr>
            <a:r>
              <a:rPr lang="en-US" sz="180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lang="en-US" sz="2400" dirty="0">
              <a:solidFill>
                <a:srgbClr val="FF0000"/>
              </a:solidFill>
            </a:endParaRPr>
          </a:p>
          <a:p>
            <a:r>
              <a:rPr lang="en-US" sz="2800" b="1" dirty="0" smtClean="0">
                <a:solidFill>
                  <a:srgbClr val="FF0000"/>
                </a:solidFill>
              </a:rPr>
              <a:t>Storage Management</a:t>
            </a:r>
            <a:r>
              <a:rPr lang="en-US" sz="2800" b="1" dirty="0" smtClean="0"/>
              <a:t>: </a:t>
            </a:r>
            <a:r>
              <a:rPr lang="en-US" sz="2800" dirty="0">
                <a:solidFill>
                  <a:srgbClr val="0D1DB3"/>
                </a:solidFill>
              </a:rPr>
              <a:t>Mass Storage Structure</a:t>
            </a:r>
            <a:r>
              <a:rPr lang="en-US" sz="2800" dirty="0"/>
              <a:t>: Overview – HDD Scheduling. </a:t>
            </a:r>
            <a:r>
              <a:rPr lang="en-US" sz="2800" dirty="0">
                <a:solidFill>
                  <a:srgbClr val="0D1DB3"/>
                </a:solidFill>
              </a:rPr>
              <a:t>File System</a:t>
            </a:r>
            <a:r>
              <a:rPr lang="en-US" sz="2800" dirty="0"/>
              <a:t>: </a:t>
            </a:r>
            <a:r>
              <a:rPr lang="en-US" sz="2800" dirty="0">
                <a:solidFill>
                  <a:srgbClr val="FF0000"/>
                </a:solidFill>
              </a:rPr>
              <a:t>File Concept – Access Methods – Directory Structure – Protection.</a:t>
            </a:r>
            <a:r>
              <a:rPr lang="en-US" sz="2800" dirty="0"/>
              <a:t> </a:t>
            </a:r>
            <a:r>
              <a:rPr lang="en-US" sz="2800" dirty="0">
                <a:solidFill>
                  <a:srgbClr val="0D1DB3"/>
                </a:solidFill>
              </a:rPr>
              <a:t>File System Implementation</a:t>
            </a:r>
            <a:r>
              <a:rPr lang="en-US" sz="2800" dirty="0"/>
              <a:t>: File System Structure – File System Operations – Directory Implementation – Allocation Methods - Free Space Management. – </a:t>
            </a:r>
            <a:r>
              <a:rPr lang="en-US" sz="2800" dirty="0">
                <a:solidFill>
                  <a:srgbClr val="0D1DB3"/>
                </a:solidFill>
              </a:rPr>
              <a:t>Security</a:t>
            </a:r>
            <a:r>
              <a:rPr lang="en-US" sz="2800" dirty="0"/>
              <a:t> : The Security Problem – program Threats - Case study: Linux System. </a:t>
            </a:r>
            <a:r>
              <a:rPr lang="en-US" sz="2400" dirty="0"/>
              <a:t>	</a:t>
            </a:r>
          </a:p>
          <a:p>
            <a:pPr marL="171450" lvl="0" indent="-171450">
              <a:spcBef>
                <a:spcPts val="0"/>
              </a:spcBef>
              <a:buSzPts val="2000"/>
              <a:buNone/>
            </a:pPr>
            <a:r>
              <a:rPr lang="en-US" sz="2400" b="1"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	</a:t>
            </a:r>
            <a:endParaRPr sz="2400" dirty="0">
              <a:latin typeface="Times New Roman" panose="02020603050405020304" pitchFamily="18" charset="0"/>
              <a:cs typeface="Times New Roman" panose="02020603050405020304" pitchFamily="18" charset="0"/>
            </a:endParaRPr>
          </a:p>
          <a:p>
            <a:pPr marL="171450" marR="0" lvl="0" indent="-44450" algn="l" rtl="0">
              <a:lnSpc>
                <a:spcPct val="90000"/>
              </a:lnSpc>
              <a:spcBef>
                <a:spcPts val="750"/>
              </a:spcBef>
              <a:spcAft>
                <a:spcPts val="0"/>
              </a:spcAft>
              <a:buClr>
                <a:schemeClr val="dk1"/>
              </a:buClr>
              <a:buSzPts val="2000"/>
              <a:buFont typeface="Arial"/>
              <a:buNone/>
            </a:pPr>
            <a:endParaRPr sz="1800" b="1" i="0" u="none"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2" name="Footer Placeholder 1"/>
          <p:cNvSpPr>
            <a:spLocks noGrp="1"/>
          </p:cNvSpPr>
          <p:nvPr>
            <p:ph type="ftr" idx="11"/>
          </p:nvPr>
        </p:nvSpPr>
        <p:spPr>
          <a:xfrm>
            <a:off x="7239000" y="6184806"/>
            <a:ext cx="1447800" cy="381000"/>
          </a:xfrm>
        </p:spPr>
        <p:txBody>
          <a:bodyPr/>
          <a:lstStyle/>
          <a:p>
            <a:fld id="{BC845B32-04C2-4E7C-8313-4F26BB2F04E7}" type="slidenum">
              <a:rPr lang="en-US" smtClean="0"/>
              <a:t>36</a:t>
            </a:fld>
            <a:endParaRPr lang="en-US" dirty="0"/>
          </a:p>
        </p:txBody>
      </p:sp>
    </p:spTree>
    <p:extLst>
      <p:ext uri="{BB962C8B-B14F-4D97-AF65-F5344CB8AC3E}">
        <p14:creationId xmlns:p14="http://schemas.microsoft.com/office/powerpoint/2010/main" val="617605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A87311EE-EAAE-42C5-87B1-E2BA40562EBF}"/>
              </a:ext>
            </a:extLst>
          </p:cNvPr>
          <p:cNvSpPr>
            <a:spLocks noGrp="1" noChangeArrowheads="1"/>
          </p:cNvSpPr>
          <p:nvPr>
            <p:ph type="title"/>
          </p:nvPr>
        </p:nvSpPr>
        <p:spPr>
          <a:xfrm>
            <a:off x="354559" y="149898"/>
            <a:ext cx="8229600" cy="576263"/>
          </a:xfrm>
        </p:spPr>
        <p:txBody>
          <a:bodyPr/>
          <a:lstStyle/>
          <a:p>
            <a:pPr eaLnBrk="1" hangingPunct="1"/>
            <a:r>
              <a:rPr lang="en-US" altLang="en-US" dirty="0"/>
              <a:t>File Concept</a:t>
            </a:r>
          </a:p>
        </p:txBody>
      </p:sp>
      <p:sp>
        <p:nvSpPr>
          <p:cNvPr id="6147" name="Rectangle 3">
            <a:extLst>
              <a:ext uri="{FF2B5EF4-FFF2-40B4-BE49-F238E27FC236}">
                <a16:creationId xmlns:a16="http://schemas.microsoft.com/office/drawing/2014/main" xmlns="" id="{37B7C5E7-8176-4731-B84D-C095481726B2}"/>
              </a:ext>
            </a:extLst>
          </p:cNvPr>
          <p:cNvSpPr>
            <a:spLocks noGrp="1" noChangeArrowheads="1"/>
          </p:cNvSpPr>
          <p:nvPr>
            <p:ph type="body" idx="1"/>
          </p:nvPr>
        </p:nvSpPr>
        <p:spPr>
          <a:xfrm>
            <a:off x="907591" y="930580"/>
            <a:ext cx="7980915" cy="4530725"/>
          </a:xfrm>
        </p:spPr>
        <p:txBody>
          <a:bodyPr/>
          <a:lstStyle/>
          <a:p>
            <a:r>
              <a:rPr lang="en-US" dirty="0"/>
              <a:t>A file is a named collection of related information that is recorded on </a:t>
            </a:r>
            <a:r>
              <a:rPr lang="en-US" dirty="0" smtClean="0"/>
              <a:t>secondary storage</a:t>
            </a:r>
            <a:endParaRPr lang="en-US" altLang="en-US" dirty="0" smtClean="0"/>
          </a:p>
          <a:p>
            <a:r>
              <a:rPr lang="en-US" altLang="en-US" dirty="0" smtClean="0"/>
              <a:t>Contiguous </a:t>
            </a:r>
            <a:r>
              <a:rPr lang="en-US" altLang="en-US" dirty="0"/>
              <a:t>logical address </a:t>
            </a:r>
            <a:r>
              <a:rPr lang="en-US" altLang="en-US" dirty="0" smtClean="0"/>
              <a:t>space</a:t>
            </a:r>
          </a:p>
          <a:p>
            <a:r>
              <a:rPr lang="en-US" dirty="0"/>
              <a:t>data cannot be written to secondary </a:t>
            </a:r>
            <a:r>
              <a:rPr lang="en-US" dirty="0" smtClean="0"/>
              <a:t>storage unless </a:t>
            </a:r>
            <a:r>
              <a:rPr lang="en-US" dirty="0"/>
              <a:t>they are within a file</a:t>
            </a:r>
            <a:endParaRPr lang="en-US" altLang="en-US" dirty="0"/>
          </a:p>
          <a:p>
            <a:r>
              <a:rPr lang="en-US" altLang="en-US" dirty="0"/>
              <a:t>Types: </a:t>
            </a:r>
          </a:p>
          <a:p>
            <a:pPr lvl="1"/>
            <a:r>
              <a:rPr lang="en-US" altLang="en-US" dirty="0"/>
              <a:t>Data</a:t>
            </a:r>
          </a:p>
          <a:p>
            <a:pPr lvl="2"/>
            <a:r>
              <a:rPr lang="en-US" altLang="en-US" dirty="0"/>
              <a:t>Numeric</a:t>
            </a:r>
          </a:p>
          <a:p>
            <a:pPr lvl="2"/>
            <a:r>
              <a:rPr lang="en-US" altLang="en-US" dirty="0"/>
              <a:t>Character</a:t>
            </a:r>
          </a:p>
          <a:p>
            <a:pPr lvl="2"/>
            <a:r>
              <a:rPr lang="en-US" altLang="en-US" dirty="0"/>
              <a:t>Binary</a:t>
            </a:r>
          </a:p>
          <a:p>
            <a:pPr lvl="1"/>
            <a:r>
              <a:rPr lang="en-US" altLang="en-US" dirty="0"/>
              <a:t>Program</a:t>
            </a:r>
          </a:p>
          <a:p>
            <a:r>
              <a:rPr lang="en-US" altLang="en-US" dirty="0"/>
              <a:t>Contents defined by file’s creator</a:t>
            </a:r>
          </a:p>
          <a:p>
            <a:pPr lvl="1"/>
            <a:r>
              <a:rPr lang="en-US" altLang="en-US" dirty="0"/>
              <a:t>Many types</a:t>
            </a:r>
          </a:p>
          <a:p>
            <a:pPr lvl="2"/>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p>
          <a:p>
            <a:pPr lvl="2"/>
            <a:r>
              <a:rPr lang="en-US" altLang="en-US" b="1" dirty="0">
                <a:solidFill>
                  <a:srgbClr val="006699"/>
                </a:solidFill>
                <a:latin typeface="+mj-lt"/>
              </a:rPr>
              <a:t>source</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p>
          <a:p>
            <a:pPr lvl="2"/>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C822FA0E-4125-4F49-9BE5-C72BAB457AA2}"/>
              </a:ext>
            </a:extLst>
          </p:cNvPr>
          <p:cNvSpPr>
            <a:spLocks noGrp="1" noChangeArrowheads="1"/>
          </p:cNvSpPr>
          <p:nvPr>
            <p:ph type="title"/>
          </p:nvPr>
        </p:nvSpPr>
        <p:spPr>
          <a:xfrm>
            <a:off x="363893" y="155946"/>
            <a:ext cx="8229600" cy="576262"/>
          </a:xfrm>
        </p:spPr>
        <p:txBody>
          <a:bodyPr/>
          <a:lstStyle/>
          <a:p>
            <a:pPr eaLnBrk="1" hangingPunct="1"/>
            <a:r>
              <a:rPr lang="en-US" altLang="en-US" dirty="0"/>
              <a:t>File Attributes</a:t>
            </a:r>
          </a:p>
        </p:txBody>
      </p:sp>
      <p:sp>
        <p:nvSpPr>
          <p:cNvPr id="7171" name="Rectangle 3">
            <a:extLst>
              <a:ext uri="{FF2B5EF4-FFF2-40B4-BE49-F238E27FC236}">
                <a16:creationId xmlns:a16="http://schemas.microsoft.com/office/drawing/2014/main" xmlns="" id="{C780046D-9741-40EC-933F-FFEA08E5239F}"/>
              </a:ext>
            </a:extLst>
          </p:cNvPr>
          <p:cNvSpPr>
            <a:spLocks noGrp="1" noChangeArrowheads="1"/>
          </p:cNvSpPr>
          <p:nvPr>
            <p:ph type="body" idx="1"/>
          </p:nvPr>
        </p:nvSpPr>
        <p:spPr>
          <a:xfrm>
            <a:off x="905067" y="944549"/>
            <a:ext cx="7493389" cy="4379835"/>
          </a:xfrm>
        </p:spPr>
        <p:txBody>
          <a:bodyPr/>
          <a:lstStyle/>
          <a:p>
            <a:r>
              <a:rPr lang="en-US" altLang="en-US" b="1" dirty="0"/>
              <a:t>Name</a:t>
            </a:r>
            <a:r>
              <a:rPr lang="en-US" altLang="en-US" dirty="0"/>
              <a:t> – only information kept in human-readable form</a:t>
            </a:r>
          </a:p>
          <a:p>
            <a:r>
              <a:rPr lang="en-US" altLang="en-US" b="1" dirty="0"/>
              <a:t>Identifier</a:t>
            </a:r>
            <a:r>
              <a:rPr lang="en-US" altLang="en-US" dirty="0"/>
              <a:t> – unique tag (number) identifies file within file system</a:t>
            </a:r>
          </a:p>
          <a:p>
            <a:r>
              <a:rPr lang="en-US" altLang="en-US" b="1" dirty="0"/>
              <a:t>Type</a:t>
            </a:r>
            <a:r>
              <a:rPr lang="en-US" altLang="en-US" dirty="0"/>
              <a:t> – needed for systems that support different types</a:t>
            </a:r>
          </a:p>
          <a:p>
            <a:r>
              <a:rPr lang="en-US" altLang="en-US" b="1" dirty="0"/>
              <a:t>Location</a:t>
            </a:r>
            <a:r>
              <a:rPr lang="en-US" altLang="en-US" dirty="0"/>
              <a:t> – pointer to file location on device</a:t>
            </a:r>
          </a:p>
          <a:p>
            <a:r>
              <a:rPr lang="en-US" altLang="en-US" b="1" dirty="0"/>
              <a:t>Size</a:t>
            </a:r>
            <a:r>
              <a:rPr lang="en-US" altLang="en-US" dirty="0"/>
              <a:t> – current file size</a:t>
            </a:r>
          </a:p>
          <a:p>
            <a:r>
              <a:rPr lang="en-US" altLang="en-US" b="1" dirty="0"/>
              <a:t>Protection</a:t>
            </a:r>
            <a:r>
              <a:rPr lang="en-US" altLang="en-US" dirty="0"/>
              <a:t> – controls who can do reading, writing, executing</a:t>
            </a:r>
          </a:p>
          <a:p>
            <a:r>
              <a:rPr lang="en-US" altLang="en-US" b="1" dirty="0"/>
              <a:t>Time, date, and user identification</a:t>
            </a:r>
            <a:r>
              <a:rPr lang="en-US" altLang="en-US" dirty="0"/>
              <a:t> – data for protection, security, and usage monitoring</a:t>
            </a:r>
          </a:p>
          <a:p>
            <a:r>
              <a:rPr lang="en-US" altLang="en-US" dirty="0"/>
              <a:t>Information about files are kept in the directory structure, which is maintained on the disk</a:t>
            </a:r>
          </a:p>
          <a:p>
            <a:r>
              <a:rPr lang="en-US" altLang="en-US" dirty="0"/>
              <a:t>Many variations, including extended file attributes such as file </a:t>
            </a:r>
            <a:r>
              <a:rPr lang="en-US" altLang="en-US" dirty="0" smtClean="0"/>
              <a:t>checksum</a:t>
            </a: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B69DE311-EA1E-4C99-816C-B9B6C2299534}"/>
              </a:ext>
            </a:extLst>
          </p:cNvPr>
          <p:cNvSpPr>
            <a:spLocks noGrp="1" noChangeArrowheads="1"/>
          </p:cNvSpPr>
          <p:nvPr>
            <p:ph type="title"/>
          </p:nvPr>
        </p:nvSpPr>
        <p:spPr>
          <a:xfrm>
            <a:off x="550507" y="142255"/>
            <a:ext cx="8229600" cy="576263"/>
          </a:xfrm>
        </p:spPr>
        <p:txBody>
          <a:bodyPr/>
          <a:lstStyle/>
          <a:p>
            <a:pPr eaLnBrk="1" hangingPunct="1"/>
            <a:r>
              <a:rPr lang="en-US" altLang="en-US" dirty="0"/>
              <a:t>File info </a:t>
            </a:r>
            <a:r>
              <a:rPr lang="en-US" altLang="en-US" dirty="0" smtClean="0"/>
              <a:t>Window</a:t>
            </a:r>
            <a:endParaRPr lang="en-US" altLang="en-US" dirty="0"/>
          </a:p>
        </p:txBody>
      </p:sp>
      <p:pic>
        <p:nvPicPr>
          <p:cNvPr id="2" name="Picture 1"/>
          <p:cNvPicPr>
            <a:picLocks noChangeAspect="1"/>
          </p:cNvPicPr>
          <p:nvPr/>
        </p:nvPicPr>
        <p:blipFill>
          <a:blip r:embed="rId3"/>
          <a:stretch>
            <a:fillRect/>
          </a:stretch>
        </p:blipFill>
        <p:spPr>
          <a:xfrm>
            <a:off x="2450744" y="1352269"/>
            <a:ext cx="4429125" cy="5229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046806" y="5632125"/>
            <a:ext cx="3326552" cy="307777"/>
          </a:xfrm>
          <a:prstGeom prst="rect">
            <a:avLst/>
          </a:prstGeom>
        </p:spPr>
        <p:txBody>
          <a:bodyPr wrap="none">
            <a:spAutoFit/>
          </a:bodyPr>
          <a:lstStyle/>
          <a:p>
            <a:r>
              <a:rPr lang="en-US" dirty="0">
                <a:hlinkClick r:id="rId4"/>
              </a:rPr>
              <a:t>https://animagraffs.com/hard-disk-drive</a:t>
            </a:r>
            <a:r>
              <a:rPr lang="en-US" dirty="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D38BD3AB-ADA2-41E1-B7F5-5355D004392E}"/>
              </a:ext>
            </a:extLst>
          </p:cNvPr>
          <p:cNvSpPr>
            <a:spLocks noGrp="1" noChangeArrowheads="1"/>
          </p:cNvSpPr>
          <p:nvPr>
            <p:ph type="title"/>
          </p:nvPr>
        </p:nvSpPr>
        <p:spPr>
          <a:xfrm>
            <a:off x="419876" y="90078"/>
            <a:ext cx="8229600" cy="576262"/>
          </a:xfrm>
        </p:spPr>
        <p:txBody>
          <a:bodyPr/>
          <a:lstStyle/>
          <a:p>
            <a:pPr eaLnBrk="1" hangingPunct="1"/>
            <a:r>
              <a:rPr lang="en-US" altLang="en-US" dirty="0"/>
              <a:t>Directory Structure</a:t>
            </a:r>
          </a:p>
        </p:txBody>
      </p:sp>
      <p:sp>
        <p:nvSpPr>
          <p:cNvPr id="21507" name="Rectangle 3">
            <a:extLst>
              <a:ext uri="{FF2B5EF4-FFF2-40B4-BE49-F238E27FC236}">
                <a16:creationId xmlns:a16="http://schemas.microsoft.com/office/drawing/2014/main" xmlns="" id="{FF944469-B704-4C95-B54F-B06D7A5DFE46}"/>
              </a:ext>
            </a:extLst>
          </p:cNvPr>
          <p:cNvSpPr>
            <a:spLocks noGrp="1" noChangeArrowheads="1"/>
          </p:cNvSpPr>
          <p:nvPr>
            <p:ph type="body" idx="1"/>
          </p:nvPr>
        </p:nvSpPr>
        <p:spPr>
          <a:xfrm>
            <a:off x="895739" y="942451"/>
            <a:ext cx="7862181" cy="5145405"/>
          </a:xfrm>
        </p:spPr>
        <p:txBody>
          <a:bodyPr/>
          <a:lstStyle/>
          <a:p>
            <a:pPr>
              <a:lnSpc>
                <a:spcPct val="90000"/>
              </a:lnSpc>
            </a:pPr>
            <a:r>
              <a:rPr lang="en-US" altLang="en-US" dirty="0"/>
              <a:t>A collection of nodes containing information about all files</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latin typeface="Helvetica" panose="020B0604020202020204" pitchFamily="34" charset="0"/>
              </a:rPr>
              <a:t>Both the directory structure and the files reside on disk</a:t>
            </a:r>
          </a:p>
          <a:p>
            <a:pPr>
              <a:lnSpc>
                <a:spcPct val="90000"/>
              </a:lnSpc>
            </a:pPr>
            <a:endParaRPr lang="en-US" altLang="en-US" dirty="0"/>
          </a:p>
        </p:txBody>
      </p:sp>
      <p:graphicFrame>
        <p:nvGraphicFramePr>
          <p:cNvPr id="3" name="Object 2">
            <a:extLst>
              <a:ext uri="{FF2B5EF4-FFF2-40B4-BE49-F238E27FC236}">
                <a16:creationId xmlns:a16="http://schemas.microsoft.com/office/drawing/2014/main" xmlns="" id="{EFA0E160-EA21-4EED-AEA0-5382DEE31EB4}"/>
              </a:ext>
            </a:extLst>
          </p:cNvPr>
          <p:cNvGraphicFramePr>
            <a:graphicFrameLocks noChangeAspect="1"/>
          </p:cNvGraphicFramePr>
          <p:nvPr>
            <p:extLst>
              <p:ext uri="{D42A27DB-BD31-4B8C-83A1-F6EECF244321}">
                <p14:modId xmlns:p14="http://schemas.microsoft.com/office/powerpoint/2010/main" val="3468872012"/>
              </p:ext>
            </p:extLst>
          </p:nvPr>
        </p:nvGraphicFramePr>
        <p:xfrm>
          <a:off x="2566700" y="1405433"/>
          <a:ext cx="3309590" cy="2865119"/>
        </p:xfrm>
        <a:graphic>
          <a:graphicData uri="http://schemas.openxmlformats.org/presentationml/2006/ole">
            <mc:AlternateContent xmlns:mc="http://schemas.openxmlformats.org/markup-compatibility/2006">
              <mc:Choice xmlns:v="urn:schemas-microsoft-com:vml" Requires="v">
                <p:oleObj spid="_x0000_s1055" name="Acrobat Document" r:id="rId4" imgW="2171594" imgH="1874473" progId="AcroExch.Document.DC">
                  <p:embed/>
                </p:oleObj>
              </mc:Choice>
              <mc:Fallback>
                <p:oleObj name="Acrobat Document" r:id="rId4" imgW="2171594" imgH="1874473" progId="AcroExch.Document.DC">
                  <p:embed/>
                  <p:pic>
                    <p:nvPicPr>
                      <p:cNvPr id="0" name=""/>
                      <p:cNvPicPr/>
                      <p:nvPr/>
                    </p:nvPicPr>
                    <p:blipFill>
                      <a:blip r:embed="rId5"/>
                      <a:stretch>
                        <a:fillRect/>
                      </a:stretch>
                    </p:blipFill>
                    <p:spPr>
                      <a:xfrm>
                        <a:off x="2566700" y="1405433"/>
                        <a:ext cx="3309590" cy="2865119"/>
                      </a:xfrm>
                      <a:prstGeom prst="rect">
                        <a:avLst/>
                      </a:prstGeom>
                    </p:spPr>
                  </p:pic>
                </p:oleObj>
              </mc:Fallback>
            </mc:AlternateContent>
          </a:graphicData>
        </a:graphic>
      </p:graphicFrame>
    </p:spTree>
    <p:extLst>
      <p:ext uri="{BB962C8B-B14F-4D97-AF65-F5344CB8AC3E}">
        <p14:creationId xmlns:p14="http://schemas.microsoft.com/office/powerpoint/2010/main" val="1643531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2D82530B-0E54-46E1-8931-71745921995E}"/>
              </a:ext>
            </a:extLst>
          </p:cNvPr>
          <p:cNvSpPr>
            <a:spLocks noGrp="1" noChangeArrowheads="1"/>
          </p:cNvSpPr>
          <p:nvPr>
            <p:ph type="title"/>
          </p:nvPr>
        </p:nvSpPr>
        <p:spPr>
          <a:xfrm>
            <a:off x="307909" y="125448"/>
            <a:ext cx="8229600" cy="576263"/>
          </a:xfrm>
        </p:spPr>
        <p:txBody>
          <a:bodyPr/>
          <a:lstStyle/>
          <a:p>
            <a:pPr eaLnBrk="1" hangingPunct="1"/>
            <a:r>
              <a:rPr lang="en-US" altLang="en-US" dirty="0"/>
              <a:t>File Operations</a:t>
            </a:r>
          </a:p>
        </p:txBody>
      </p:sp>
      <p:sp>
        <p:nvSpPr>
          <p:cNvPr id="9219" name="Rectangle 3">
            <a:extLst>
              <a:ext uri="{FF2B5EF4-FFF2-40B4-BE49-F238E27FC236}">
                <a16:creationId xmlns:a16="http://schemas.microsoft.com/office/drawing/2014/main" xmlns="" id="{17DAB2CA-5895-49F7-9AFA-D5AA30392EDD}"/>
              </a:ext>
            </a:extLst>
          </p:cNvPr>
          <p:cNvSpPr>
            <a:spLocks noGrp="1" noChangeArrowheads="1"/>
          </p:cNvSpPr>
          <p:nvPr>
            <p:ph type="body" idx="1"/>
          </p:nvPr>
        </p:nvSpPr>
        <p:spPr>
          <a:xfrm>
            <a:off x="895737" y="934499"/>
            <a:ext cx="7093834" cy="4483952"/>
          </a:xfrm>
        </p:spPr>
        <p:txBody>
          <a:bodyPr/>
          <a:lstStyle/>
          <a:p>
            <a:r>
              <a:rPr lang="en-US" altLang="en-US" b="1" dirty="0"/>
              <a:t>Create</a:t>
            </a:r>
          </a:p>
          <a:p>
            <a:r>
              <a:rPr lang="en-US" altLang="en-US" b="1" dirty="0"/>
              <a:t>Write – </a:t>
            </a:r>
            <a:r>
              <a:rPr lang="en-US" altLang="en-US" dirty="0"/>
              <a:t>at</a:t>
            </a:r>
            <a:r>
              <a:rPr lang="en-US" altLang="en-US" b="1" dirty="0"/>
              <a: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pointer</a:t>
            </a:r>
            <a:r>
              <a:rPr lang="en-US" altLang="en-US" b="1" dirty="0">
                <a:solidFill>
                  <a:srgbClr val="3366FF"/>
                </a:solidFill>
              </a:rPr>
              <a:t> </a:t>
            </a:r>
            <a:r>
              <a:rPr lang="en-US" altLang="en-US" dirty="0"/>
              <a:t>location</a:t>
            </a:r>
          </a:p>
          <a:p>
            <a:r>
              <a:rPr lang="en-US" altLang="en-US" b="1" dirty="0"/>
              <a:t>Read – </a:t>
            </a:r>
            <a:r>
              <a:rPr lang="en-US" altLang="en-US" dirty="0"/>
              <a:t>at</a:t>
            </a:r>
            <a:r>
              <a:rPr lang="en-US" altLang="en-US" b="1" dirty="0"/>
              <a:t> </a:t>
            </a:r>
            <a:r>
              <a:rPr lang="en-US" altLang="en-US" b="1" dirty="0">
                <a:solidFill>
                  <a:srgbClr val="006699"/>
                </a:solidFill>
                <a:latin typeface="+mj-lt"/>
              </a:rPr>
              <a:t>read</a:t>
            </a:r>
            <a:r>
              <a:rPr lang="en-US" altLang="en-US" b="1" dirty="0">
                <a:solidFill>
                  <a:srgbClr val="3366FF"/>
                </a:solidFill>
              </a:rPr>
              <a:t> </a:t>
            </a:r>
            <a:r>
              <a:rPr lang="en-US" altLang="en-US" b="1" dirty="0">
                <a:solidFill>
                  <a:srgbClr val="006699"/>
                </a:solidFill>
                <a:latin typeface="+mj-lt"/>
              </a:rPr>
              <a:t>pointer</a:t>
            </a:r>
            <a:r>
              <a:rPr lang="en-US" altLang="en-US" b="1" dirty="0">
                <a:solidFill>
                  <a:srgbClr val="3366FF"/>
                </a:solidFill>
              </a:rPr>
              <a:t> </a:t>
            </a:r>
            <a:r>
              <a:rPr lang="en-US" altLang="en-US" dirty="0"/>
              <a:t>location</a:t>
            </a:r>
          </a:p>
          <a:p>
            <a:r>
              <a:rPr lang="en-US" altLang="en-US" b="1" dirty="0"/>
              <a:t>Reposition within file - </a:t>
            </a:r>
            <a:r>
              <a:rPr lang="en-US" altLang="en-US" b="1" dirty="0">
                <a:solidFill>
                  <a:srgbClr val="006699"/>
                </a:solidFill>
                <a:latin typeface="+mj-lt"/>
              </a:rPr>
              <a:t>seek</a:t>
            </a:r>
          </a:p>
          <a:p>
            <a:r>
              <a:rPr lang="en-US" altLang="en-US" b="1" dirty="0"/>
              <a:t>Delete</a:t>
            </a:r>
          </a:p>
          <a:p>
            <a:r>
              <a:rPr lang="en-US" altLang="en-US" b="1" dirty="0"/>
              <a:t>Truncate</a:t>
            </a:r>
          </a:p>
          <a:p>
            <a:r>
              <a:rPr lang="en-US" altLang="en-US" b="1" i="1" dirty="0"/>
              <a:t>Open </a:t>
            </a:r>
            <a:r>
              <a:rPr lang="en-US" altLang="en-US" b="1" dirty="0"/>
              <a:t>(</a:t>
            </a:r>
            <a:r>
              <a:rPr lang="en-US" altLang="en-US" b="1" i="1" dirty="0"/>
              <a:t>F</a:t>
            </a:r>
            <a:r>
              <a:rPr lang="en-US" altLang="en-US" b="1" i="1" baseline="-25000" dirty="0"/>
              <a:t>i</a:t>
            </a:r>
            <a:r>
              <a:rPr lang="en-US" altLang="en-US" b="1" dirty="0"/>
              <a:t>) </a:t>
            </a:r>
            <a:r>
              <a:rPr lang="en-US" altLang="en-US" dirty="0"/>
              <a:t>– search the directory structure on disk for entry </a:t>
            </a:r>
            <a:r>
              <a:rPr lang="en-US" altLang="en-US" b="1" i="1" dirty="0"/>
              <a:t>F</a:t>
            </a:r>
            <a:r>
              <a:rPr lang="en-US" altLang="en-US" b="1" i="1" baseline="-25000" dirty="0"/>
              <a:t>i</a:t>
            </a:r>
            <a:r>
              <a:rPr lang="en-US" altLang="en-US" dirty="0"/>
              <a:t>, and move the content of entry to memory</a:t>
            </a:r>
          </a:p>
          <a:p>
            <a:r>
              <a:rPr lang="en-US" altLang="en-US" b="1" i="1" dirty="0"/>
              <a:t>Close </a:t>
            </a:r>
            <a:r>
              <a:rPr lang="en-US" altLang="en-US" b="1" dirty="0"/>
              <a:t>(</a:t>
            </a:r>
            <a:r>
              <a:rPr lang="en-US" altLang="en-US" b="1" i="1" dirty="0"/>
              <a:t>F</a:t>
            </a:r>
            <a:r>
              <a:rPr lang="en-US" altLang="en-US" b="1" i="1" baseline="-25000" dirty="0"/>
              <a:t>i</a:t>
            </a:r>
            <a:r>
              <a:rPr lang="en-US" altLang="en-US" b="1" dirty="0"/>
              <a:t>) </a:t>
            </a:r>
            <a:r>
              <a:rPr lang="en-US" altLang="en-US" dirty="0"/>
              <a:t>– move the content of entry</a:t>
            </a:r>
            <a:r>
              <a:rPr lang="en-US" altLang="en-US" b="1" dirty="0"/>
              <a:t> </a:t>
            </a:r>
            <a:r>
              <a:rPr lang="en-US" altLang="en-US" b="1" i="1" dirty="0"/>
              <a:t>F</a:t>
            </a:r>
            <a:r>
              <a:rPr lang="en-US" altLang="en-US" b="1" i="1" baseline="-25000" dirty="0"/>
              <a:t>i</a:t>
            </a:r>
            <a:r>
              <a:rPr lang="en-US" altLang="en-US" b="1" dirty="0"/>
              <a:t> </a:t>
            </a:r>
            <a:r>
              <a:rPr lang="en-US" altLang="en-US" dirty="0"/>
              <a:t>in memory to directory structure on disk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1890BB23-426F-4779-AAC3-AA1C8446D210}"/>
              </a:ext>
            </a:extLst>
          </p:cNvPr>
          <p:cNvSpPr>
            <a:spLocks noGrp="1" noChangeArrowheads="1"/>
          </p:cNvSpPr>
          <p:nvPr>
            <p:ph type="title"/>
          </p:nvPr>
        </p:nvSpPr>
        <p:spPr>
          <a:xfrm>
            <a:off x="307909" y="132504"/>
            <a:ext cx="8229600" cy="576262"/>
          </a:xfrm>
        </p:spPr>
        <p:txBody>
          <a:bodyPr/>
          <a:lstStyle/>
          <a:p>
            <a:pPr eaLnBrk="1" hangingPunct="1"/>
            <a:r>
              <a:rPr lang="en-US" altLang="en-US" dirty="0"/>
              <a:t>Open Files</a:t>
            </a:r>
          </a:p>
        </p:txBody>
      </p:sp>
      <p:sp>
        <p:nvSpPr>
          <p:cNvPr id="10243" name="Rectangle 3">
            <a:extLst>
              <a:ext uri="{FF2B5EF4-FFF2-40B4-BE49-F238E27FC236}">
                <a16:creationId xmlns:a16="http://schemas.microsoft.com/office/drawing/2014/main" xmlns="" id="{174ECB5E-8070-4DEB-980D-3BC98F606119}"/>
              </a:ext>
            </a:extLst>
          </p:cNvPr>
          <p:cNvSpPr>
            <a:spLocks noGrp="1" noChangeArrowheads="1"/>
          </p:cNvSpPr>
          <p:nvPr>
            <p:ph type="body" idx="1"/>
          </p:nvPr>
        </p:nvSpPr>
        <p:spPr>
          <a:xfrm>
            <a:off x="891011" y="951829"/>
            <a:ext cx="7218009" cy="4604909"/>
          </a:xfrm>
        </p:spPr>
        <p:txBody>
          <a:bodyPr/>
          <a:lstStyle/>
          <a:p>
            <a:r>
              <a:rPr lang="en-US" altLang="en-US" dirty="0"/>
              <a:t>Several pieces of data are needed to manage open files:</a:t>
            </a:r>
          </a:p>
          <a:p>
            <a:pPr lvl="1"/>
            <a:r>
              <a:rPr lang="en-US" altLang="en-US" b="1" dirty="0">
                <a:solidFill>
                  <a:srgbClr val="006699"/>
                </a:solidFill>
                <a:latin typeface="+mj-lt"/>
              </a:rPr>
              <a:t>Open-file</a:t>
            </a:r>
            <a:r>
              <a:rPr lang="en-US" altLang="en-US" b="1" dirty="0">
                <a:solidFill>
                  <a:srgbClr val="3366FF"/>
                </a:solidFill>
              </a:rPr>
              <a:t> </a:t>
            </a:r>
            <a:r>
              <a:rPr lang="en-US" altLang="en-US" b="1" dirty="0">
                <a:solidFill>
                  <a:srgbClr val="006699"/>
                </a:solidFill>
                <a:latin typeface="+mj-lt"/>
              </a:rPr>
              <a:t>table</a:t>
            </a:r>
            <a:r>
              <a:rPr lang="en-US" altLang="en-US" dirty="0"/>
              <a:t>: tracks open files</a:t>
            </a:r>
          </a:p>
          <a:p>
            <a:pPr lvl="1"/>
            <a:r>
              <a:rPr lang="en-US" altLang="en-US" dirty="0"/>
              <a:t>File pointer:  pointer to last read/write location, per process that has the file open</a:t>
            </a:r>
          </a:p>
          <a:p>
            <a:pPr lvl="1"/>
            <a:r>
              <a:rPr lang="en-US" altLang="en-US" b="1" dirty="0">
                <a:solidFill>
                  <a:srgbClr val="006699"/>
                </a:solidFill>
                <a:latin typeface="+mj-lt"/>
              </a:rPr>
              <a:t>File-open</a:t>
            </a:r>
            <a:r>
              <a:rPr lang="en-US" altLang="en-US" b="1" dirty="0">
                <a:solidFill>
                  <a:srgbClr val="3366FF"/>
                </a:solidFill>
              </a:rPr>
              <a:t> </a:t>
            </a:r>
            <a:r>
              <a:rPr lang="en-US" altLang="en-US" b="1" dirty="0">
                <a:solidFill>
                  <a:srgbClr val="006699"/>
                </a:solidFill>
                <a:latin typeface="+mj-lt"/>
              </a:rPr>
              <a:t>count</a:t>
            </a:r>
            <a:r>
              <a:rPr lang="en-US" altLang="en-US" dirty="0"/>
              <a:t>: counter of number of times a file is open – to allow removal of data from open-file table when last processes closes it</a:t>
            </a:r>
          </a:p>
          <a:p>
            <a:pPr lvl="1"/>
            <a:r>
              <a:rPr lang="en-US" altLang="en-US" dirty="0"/>
              <a:t>Disk location of the file: cache of data access information</a:t>
            </a:r>
          </a:p>
          <a:p>
            <a:pPr lvl="1"/>
            <a:r>
              <a:rPr lang="en-US" altLang="en-US" dirty="0"/>
              <a:t>Access rights: per-process access mode information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21901319-4902-4FF1-A8EF-AA9B1300B3BE}"/>
              </a:ext>
            </a:extLst>
          </p:cNvPr>
          <p:cNvSpPr>
            <a:spLocks noGrp="1" noChangeArrowheads="1"/>
          </p:cNvSpPr>
          <p:nvPr>
            <p:ph type="title"/>
          </p:nvPr>
        </p:nvSpPr>
        <p:spPr>
          <a:xfrm>
            <a:off x="307909" y="132504"/>
            <a:ext cx="8229600" cy="576262"/>
          </a:xfrm>
        </p:spPr>
        <p:txBody>
          <a:bodyPr/>
          <a:lstStyle/>
          <a:p>
            <a:pPr eaLnBrk="1" hangingPunct="1"/>
            <a:r>
              <a:rPr lang="en-US" altLang="en-US" dirty="0"/>
              <a:t> File Locking</a:t>
            </a:r>
          </a:p>
        </p:txBody>
      </p:sp>
      <p:sp>
        <p:nvSpPr>
          <p:cNvPr id="11267" name="Rectangle 3">
            <a:extLst>
              <a:ext uri="{FF2B5EF4-FFF2-40B4-BE49-F238E27FC236}">
                <a16:creationId xmlns:a16="http://schemas.microsoft.com/office/drawing/2014/main" xmlns="" id="{FF341099-F84A-486B-8354-E95792451A7F}"/>
              </a:ext>
            </a:extLst>
          </p:cNvPr>
          <p:cNvSpPr>
            <a:spLocks noGrp="1" noChangeArrowheads="1"/>
          </p:cNvSpPr>
          <p:nvPr>
            <p:ph type="body" idx="1"/>
          </p:nvPr>
        </p:nvSpPr>
        <p:spPr>
          <a:xfrm>
            <a:off x="881099" y="944547"/>
            <a:ext cx="7272302" cy="4584993"/>
          </a:xfrm>
        </p:spPr>
        <p:txBody>
          <a:bodyPr/>
          <a:lstStyle/>
          <a:p>
            <a:r>
              <a:rPr lang="en-US" altLang="en-US" dirty="0"/>
              <a:t>Provided by some operating systems and file systems</a:t>
            </a:r>
          </a:p>
          <a:p>
            <a:pPr lvl="1"/>
            <a:r>
              <a:rPr lang="en-US" altLang="en-US" dirty="0"/>
              <a:t>Similar to reader-writer locks</a:t>
            </a:r>
          </a:p>
          <a:p>
            <a:pPr lvl="1"/>
            <a:r>
              <a:rPr lang="en-US" altLang="en-US" b="1" dirty="0">
                <a:solidFill>
                  <a:srgbClr val="006699"/>
                </a:solidFill>
                <a:latin typeface="+mj-lt"/>
              </a:rPr>
              <a:t>Shared</a:t>
            </a:r>
            <a:r>
              <a:rPr lang="en-US" altLang="en-US" dirty="0"/>
              <a:t> </a:t>
            </a:r>
            <a:r>
              <a:rPr lang="en-US" altLang="en-US" b="1" dirty="0">
                <a:solidFill>
                  <a:srgbClr val="006699"/>
                </a:solidFill>
                <a:latin typeface="+mj-lt"/>
              </a:rPr>
              <a:t>lock</a:t>
            </a:r>
            <a:r>
              <a:rPr lang="en-US" altLang="en-US" dirty="0"/>
              <a:t> similar to reader lock – several processes can acquire concurrently</a:t>
            </a:r>
          </a:p>
          <a:p>
            <a:pPr lvl="1"/>
            <a:r>
              <a:rPr lang="en-US" altLang="en-US" b="1" dirty="0">
                <a:solidFill>
                  <a:srgbClr val="006699"/>
                </a:solidFill>
                <a:latin typeface="+mj-lt"/>
              </a:rPr>
              <a:t>Exclusive</a:t>
            </a:r>
            <a:r>
              <a:rPr lang="en-US" altLang="en-US" b="1" dirty="0">
                <a:solidFill>
                  <a:srgbClr val="3366FF"/>
                </a:solidFill>
              </a:rPr>
              <a:t> </a:t>
            </a:r>
            <a:r>
              <a:rPr lang="en-US" altLang="en-US" b="1" dirty="0">
                <a:solidFill>
                  <a:srgbClr val="006699"/>
                </a:solidFill>
                <a:latin typeface="+mj-lt"/>
              </a:rPr>
              <a:t>lock</a:t>
            </a:r>
            <a:r>
              <a:rPr lang="en-US" altLang="en-US" b="1" dirty="0">
                <a:solidFill>
                  <a:srgbClr val="3366FF"/>
                </a:solidFill>
              </a:rPr>
              <a:t> </a:t>
            </a:r>
            <a:r>
              <a:rPr lang="en-US" altLang="en-US" dirty="0"/>
              <a:t>similar to writer lock</a:t>
            </a:r>
          </a:p>
          <a:p>
            <a:endParaRPr lang="en-US" altLang="en-US" dirty="0" smtClean="0"/>
          </a:p>
          <a:p>
            <a:r>
              <a:rPr lang="en-US" altLang="en-US" dirty="0" smtClean="0"/>
              <a:t>Mandatory </a:t>
            </a:r>
            <a:r>
              <a:rPr lang="en-US" altLang="en-US" dirty="0"/>
              <a:t>or advisory:</a:t>
            </a:r>
          </a:p>
          <a:p>
            <a:pPr lvl="1"/>
            <a:r>
              <a:rPr lang="en-US" altLang="en-US" b="1" dirty="0">
                <a:solidFill>
                  <a:srgbClr val="006699"/>
                </a:solidFill>
                <a:latin typeface="+mj-lt"/>
              </a:rPr>
              <a:t>Mandatory</a:t>
            </a:r>
            <a:r>
              <a:rPr lang="en-US" altLang="en-US" dirty="0"/>
              <a:t> – access is denied depending on locks held and requested</a:t>
            </a:r>
          </a:p>
          <a:p>
            <a:pPr lvl="1"/>
            <a:r>
              <a:rPr lang="en-US" altLang="en-US" b="1" dirty="0">
                <a:solidFill>
                  <a:srgbClr val="006699"/>
                </a:solidFill>
                <a:latin typeface="+mj-lt"/>
              </a:rPr>
              <a:t>Advisory</a:t>
            </a:r>
            <a:r>
              <a:rPr lang="en-US" altLang="en-US" dirty="0"/>
              <a:t> – processes can find status of locks and decide what to do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71C61A9A-3B9F-4159-ACB6-994F24302FA5}"/>
              </a:ext>
            </a:extLst>
          </p:cNvPr>
          <p:cNvSpPr>
            <a:spLocks noGrp="1" noChangeArrowheads="1"/>
          </p:cNvSpPr>
          <p:nvPr>
            <p:ph type="title"/>
          </p:nvPr>
        </p:nvSpPr>
        <p:spPr>
          <a:xfrm>
            <a:off x="668211" y="104739"/>
            <a:ext cx="8229600" cy="576262"/>
          </a:xfrm>
        </p:spPr>
        <p:txBody>
          <a:bodyPr/>
          <a:lstStyle/>
          <a:p>
            <a:pPr eaLnBrk="1" hangingPunct="1"/>
            <a:r>
              <a:rPr lang="en-US" altLang="en-US" dirty="0"/>
              <a:t>File Types – Name, Extension</a:t>
            </a:r>
          </a:p>
        </p:txBody>
      </p:sp>
      <p:pic>
        <p:nvPicPr>
          <p:cNvPr id="3" name="Picture 4">
            <a:extLst>
              <a:ext uri="{FF2B5EF4-FFF2-40B4-BE49-F238E27FC236}">
                <a16:creationId xmlns:a16="http://schemas.microsoft.com/office/drawing/2014/main" xmlns="" id="{E3B84F54-84E0-464E-9BF2-D46CB5808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15" t="1186" r="15715" b="1186"/>
          <a:stretch>
            <a:fillRect/>
          </a:stretch>
        </p:blipFill>
        <p:spPr bwMode="auto">
          <a:xfrm>
            <a:off x="2240303" y="1007969"/>
            <a:ext cx="5085416" cy="5431641"/>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253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B9962686-EB10-476C-A6AC-E3D304176E75}"/>
              </a:ext>
            </a:extLst>
          </p:cNvPr>
          <p:cNvSpPr>
            <a:spLocks noGrp="1" noChangeArrowheads="1"/>
          </p:cNvSpPr>
          <p:nvPr>
            <p:ph type="title"/>
          </p:nvPr>
        </p:nvSpPr>
        <p:spPr>
          <a:xfrm>
            <a:off x="788339" y="154782"/>
            <a:ext cx="7777162" cy="576262"/>
          </a:xfrm>
        </p:spPr>
        <p:txBody>
          <a:bodyPr/>
          <a:lstStyle/>
          <a:p>
            <a:pPr eaLnBrk="1" hangingPunct="1"/>
            <a:r>
              <a:rPr lang="en-US" altLang="en-US" dirty="0"/>
              <a:t>File Structure</a:t>
            </a:r>
          </a:p>
        </p:txBody>
      </p:sp>
      <p:sp>
        <p:nvSpPr>
          <p:cNvPr id="15363" name="Rectangle 3">
            <a:extLst>
              <a:ext uri="{FF2B5EF4-FFF2-40B4-BE49-F238E27FC236}">
                <a16:creationId xmlns:a16="http://schemas.microsoft.com/office/drawing/2014/main" xmlns="" id="{99E21934-9FD8-4F70-8E28-C941EF28E491}"/>
              </a:ext>
            </a:extLst>
          </p:cNvPr>
          <p:cNvSpPr>
            <a:spLocks noGrp="1" noChangeArrowheads="1"/>
          </p:cNvSpPr>
          <p:nvPr>
            <p:ph type="body" idx="1"/>
          </p:nvPr>
        </p:nvSpPr>
        <p:spPr>
          <a:xfrm>
            <a:off x="849313" y="954420"/>
            <a:ext cx="7810593" cy="4319961"/>
          </a:xfrm>
        </p:spPr>
        <p:txBody>
          <a:bodyPr/>
          <a:lstStyle/>
          <a:p>
            <a:pPr>
              <a:lnSpc>
                <a:spcPct val="90000"/>
              </a:lnSpc>
            </a:pPr>
            <a:r>
              <a:rPr lang="en-US" altLang="en-US" dirty="0"/>
              <a:t>None - sequence of words, bytes</a:t>
            </a:r>
          </a:p>
          <a:p>
            <a:pPr>
              <a:lnSpc>
                <a:spcPct val="90000"/>
              </a:lnSpc>
            </a:pPr>
            <a:r>
              <a:rPr lang="en-US" altLang="en-US" dirty="0"/>
              <a:t>Simple record structure</a:t>
            </a:r>
          </a:p>
          <a:p>
            <a:pPr lvl="1">
              <a:lnSpc>
                <a:spcPct val="90000"/>
              </a:lnSpc>
            </a:pPr>
            <a:r>
              <a:rPr lang="en-US" altLang="en-US" dirty="0"/>
              <a:t>Lines </a:t>
            </a:r>
          </a:p>
          <a:p>
            <a:pPr lvl="1">
              <a:lnSpc>
                <a:spcPct val="90000"/>
              </a:lnSpc>
            </a:pPr>
            <a:r>
              <a:rPr lang="en-US" altLang="en-US" dirty="0"/>
              <a:t>Fixed length</a:t>
            </a:r>
          </a:p>
          <a:p>
            <a:pPr lvl="1">
              <a:lnSpc>
                <a:spcPct val="90000"/>
              </a:lnSpc>
            </a:pPr>
            <a:r>
              <a:rPr lang="en-US" altLang="en-US" dirty="0"/>
              <a:t>Variable length</a:t>
            </a:r>
          </a:p>
          <a:p>
            <a:pPr>
              <a:lnSpc>
                <a:spcPct val="90000"/>
              </a:lnSpc>
            </a:pPr>
            <a:r>
              <a:rPr lang="en-US" altLang="en-US" dirty="0"/>
              <a:t>Complex Structures</a:t>
            </a:r>
          </a:p>
          <a:p>
            <a:pPr lvl="1">
              <a:lnSpc>
                <a:spcPct val="90000"/>
              </a:lnSpc>
            </a:pPr>
            <a:r>
              <a:rPr lang="en-US" altLang="en-US" dirty="0"/>
              <a:t>Formatted document</a:t>
            </a:r>
          </a:p>
          <a:p>
            <a:pPr lvl="1">
              <a:lnSpc>
                <a:spcPct val="90000"/>
              </a:lnSpc>
            </a:pPr>
            <a:r>
              <a:rPr lang="en-US" altLang="en-US" dirty="0"/>
              <a:t>Relocatable load file	</a:t>
            </a:r>
          </a:p>
          <a:p>
            <a:pPr>
              <a:lnSpc>
                <a:spcPct val="90000"/>
              </a:lnSpc>
            </a:pPr>
            <a:r>
              <a:rPr lang="en-US" altLang="en-US" dirty="0" smtClean="0"/>
              <a:t>Who </a:t>
            </a:r>
            <a:r>
              <a:rPr lang="en-US" altLang="en-US" dirty="0"/>
              <a:t>decides:</a:t>
            </a:r>
          </a:p>
          <a:p>
            <a:pPr lvl="1">
              <a:lnSpc>
                <a:spcPct val="90000"/>
              </a:lnSpc>
            </a:pPr>
            <a:r>
              <a:rPr lang="en-US" altLang="en-US" dirty="0"/>
              <a:t>Operating system</a:t>
            </a:r>
          </a:p>
          <a:p>
            <a:pPr lvl="1">
              <a:lnSpc>
                <a:spcPct val="90000"/>
              </a:lnSpc>
            </a:pPr>
            <a:r>
              <a:rPr lang="en-US" altLang="en-US" dirty="0"/>
              <a:t>Program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68D8E146-01B9-415C-A11A-1C26DC61C9B1}"/>
              </a:ext>
            </a:extLst>
          </p:cNvPr>
          <p:cNvSpPr>
            <a:spLocks noGrp="1" noChangeArrowheads="1"/>
          </p:cNvSpPr>
          <p:nvPr>
            <p:ph type="title"/>
          </p:nvPr>
        </p:nvSpPr>
        <p:spPr>
          <a:xfrm>
            <a:off x="731520" y="128345"/>
            <a:ext cx="7848600" cy="576262"/>
          </a:xfrm>
        </p:spPr>
        <p:txBody>
          <a:bodyPr/>
          <a:lstStyle/>
          <a:p>
            <a:pPr eaLnBrk="1" hangingPunct="1"/>
            <a:r>
              <a:rPr lang="en-US" altLang="en-US" dirty="0"/>
              <a:t>Access Methods</a:t>
            </a:r>
          </a:p>
        </p:txBody>
      </p:sp>
      <p:sp>
        <p:nvSpPr>
          <p:cNvPr id="17411" name="Rectangle 3">
            <a:extLst>
              <a:ext uri="{FF2B5EF4-FFF2-40B4-BE49-F238E27FC236}">
                <a16:creationId xmlns:a16="http://schemas.microsoft.com/office/drawing/2014/main" xmlns="" id="{1397E407-429D-4692-9976-AF8F08D3D983}"/>
              </a:ext>
            </a:extLst>
          </p:cNvPr>
          <p:cNvSpPr>
            <a:spLocks noGrp="1" noChangeArrowheads="1"/>
          </p:cNvSpPr>
          <p:nvPr>
            <p:ph type="body" idx="1"/>
          </p:nvPr>
        </p:nvSpPr>
        <p:spPr>
          <a:xfrm>
            <a:off x="862365" y="990206"/>
            <a:ext cx="7848599" cy="4529137"/>
          </a:xfrm>
        </p:spPr>
        <p:txBody>
          <a:bodyPr/>
          <a:lstStyle/>
          <a:p>
            <a:pPr>
              <a:lnSpc>
                <a:spcPct val="90000"/>
              </a:lnSpc>
              <a:tabLst>
                <a:tab pos="3203575" algn="l"/>
                <a:tab pos="4056063" algn="l"/>
              </a:tabLst>
            </a:pPr>
            <a:r>
              <a:rPr lang="en-US" altLang="en-US" sz="2400" dirty="0">
                <a:solidFill>
                  <a:srgbClr val="000000"/>
                </a:solidFill>
              </a:rPr>
              <a:t>A</a:t>
            </a:r>
            <a:r>
              <a:rPr lang="en-US" altLang="en-US" sz="2400" b="1" dirty="0">
                <a:solidFill>
                  <a:srgbClr val="000000"/>
                </a:solidFill>
              </a:rPr>
              <a:t> </a:t>
            </a:r>
            <a:r>
              <a:rPr lang="en-US" altLang="en-US" sz="2400" dirty="0">
                <a:solidFill>
                  <a:srgbClr val="000000"/>
                </a:solidFill>
              </a:rPr>
              <a:t>file is fixed length </a:t>
            </a:r>
            <a:r>
              <a:rPr lang="en-US" altLang="en-US" sz="2400" b="1" dirty="0">
                <a:solidFill>
                  <a:srgbClr val="006699"/>
                </a:solidFill>
                <a:latin typeface="+mj-lt"/>
              </a:rPr>
              <a:t>logical</a:t>
            </a:r>
            <a:r>
              <a:rPr lang="en-US" altLang="en-US" sz="2400" dirty="0">
                <a:solidFill>
                  <a:srgbClr val="0033CC"/>
                </a:solidFill>
              </a:rPr>
              <a:t> </a:t>
            </a:r>
            <a:r>
              <a:rPr lang="en-US" altLang="en-US" sz="2400" b="1" dirty="0">
                <a:solidFill>
                  <a:srgbClr val="006699"/>
                </a:solidFill>
                <a:latin typeface="+mj-lt"/>
              </a:rPr>
              <a:t>records</a:t>
            </a:r>
            <a:endParaRPr lang="en-US" altLang="en-US" sz="2400" b="1" dirty="0"/>
          </a:p>
          <a:p>
            <a:pPr>
              <a:lnSpc>
                <a:spcPct val="90000"/>
              </a:lnSpc>
              <a:tabLst>
                <a:tab pos="3203575" algn="l"/>
                <a:tab pos="4056063" algn="l"/>
              </a:tabLst>
            </a:pPr>
            <a:r>
              <a:rPr lang="en-US" altLang="en-US" sz="2400" b="1" dirty="0"/>
              <a:t>Sequential Access</a:t>
            </a:r>
          </a:p>
          <a:p>
            <a:pPr>
              <a:lnSpc>
                <a:spcPct val="90000"/>
              </a:lnSpc>
              <a:tabLst>
                <a:tab pos="3203575" algn="l"/>
                <a:tab pos="4056063" algn="l"/>
              </a:tabLst>
            </a:pPr>
            <a:r>
              <a:rPr lang="en-US" altLang="en-US" sz="2400" b="1" dirty="0">
                <a:solidFill>
                  <a:srgbClr val="000000"/>
                </a:solidFill>
              </a:rPr>
              <a:t>Direct Access</a:t>
            </a:r>
          </a:p>
          <a:p>
            <a:pPr>
              <a:lnSpc>
                <a:spcPct val="90000"/>
              </a:lnSpc>
              <a:tabLst>
                <a:tab pos="3203575" algn="l"/>
                <a:tab pos="4056063" algn="l"/>
              </a:tabLst>
            </a:pPr>
            <a:r>
              <a:rPr lang="en-US" altLang="en-US" sz="2400" b="1" dirty="0">
                <a:solidFill>
                  <a:srgbClr val="000000"/>
                </a:solidFill>
              </a:rPr>
              <a:t>Other Access Methods</a:t>
            </a:r>
            <a:endParaRPr lang="en-US"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68D8E146-01B9-415C-A11A-1C26DC61C9B1}"/>
              </a:ext>
            </a:extLst>
          </p:cNvPr>
          <p:cNvSpPr>
            <a:spLocks noGrp="1" noChangeArrowheads="1"/>
          </p:cNvSpPr>
          <p:nvPr>
            <p:ph type="title"/>
          </p:nvPr>
        </p:nvSpPr>
        <p:spPr>
          <a:xfrm>
            <a:off x="1005840" y="75192"/>
            <a:ext cx="7848600" cy="576262"/>
          </a:xfrm>
        </p:spPr>
        <p:txBody>
          <a:bodyPr/>
          <a:lstStyle/>
          <a:p>
            <a:pPr eaLnBrk="1" hangingPunct="1"/>
            <a:r>
              <a:rPr lang="en-US" altLang="en-US" dirty="0"/>
              <a:t>Sequential Access</a:t>
            </a:r>
          </a:p>
        </p:txBody>
      </p:sp>
      <p:sp>
        <p:nvSpPr>
          <p:cNvPr id="17411" name="Rectangle 3">
            <a:extLst>
              <a:ext uri="{FF2B5EF4-FFF2-40B4-BE49-F238E27FC236}">
                <a16:creationId xmlns:a16="http://schemas.microsoft.com/office/drawing/2014/main" xmlns="" id="{1397E407-429D-4692-9976-AF8F08D3D983}"/>
              </a:ext>
            </a:extLst>
          </p:cNvPr>
          <p:cNvSpPr>
            <a:spLocks noGrp="1" noChangeArrowheads="1"/>
          </p:cNvSpPr>
          <p:nvPr>
            <p:ph type="body" idx="1"/>
          </p:nvPr>
        </p:nvSpPr>
        <p:spPr>
          <a:xfrm>
            <a:off x="862365" y="980156"/>
            <a:ext cx="7848599" cy="4529137"/>
          </a:xfrm>
        </p:spPr>
        <p:txBody>
          <a:bodyPr/>
          <a:lstStyle/>
          <a:p>
            <a:pPr>
              <a:lnSpc>
                <a:spcPct val="90000"/>
              </a:lnSpc>
              <a:tabLst>
                <a:tab pos="3203575" algn="l"/>
                <a:tab pos="4056063" algn="l"/>
              </a:tabLst>
            </a:pPr>
            <a:r>
              <a:rPr lang="en-US" altLang="en-US" dirty="0">
                <a:solidFill>
                  <a:srgbClr val="000000"/>
                </a:solidFill>
              </a:rPr>
              <a:t>Operations</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read next</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write next </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Reset</a:t>
            </a:r>
          </a:p>
          <a:p>
            <a:pPr>
              <a:lnSpc>
                <a:spcPct val="90000"/>
              </a:lnSpc>
              <a:spcBef>
                <a:spcPct val="10000"/>
              </a:spcBef>
              <a:tabLst>
                <a:tab pos="3203575" algn="l"/>
                <a:tab pos="4056063" algn="l"/>
              </a:tabLst>
            </a:pPr>
            <a:endParaRPr lang="en-US" altLang="en-US" dirty="0" smtClean="0">
              <a:solidFill>
                <a:srgbClr val="000000"/>
              </a:solidFill>
            </a:endParaRPr>
          </a:p>
          <a:p>
            <a:pPr>
              <a:lnSpc>
                <a:spcPct val="90000"/>
              </a:lnSpc>
              <a:spcBef>
                <a:spcPct val="10000"/>
              </a:spcBef>
              <a:tabLst>
                <a:tab pos="3203575" algn="l"/>
                <a:tab pos="4056063" algn="l"/>
              </a:tabLst>
            </a:pPr>
            <a:r>
              <a:rPr lang="en-US" altLang="en-US" dirty="0" smtClean="0">
                <a:solidFill>
                  <a:srgbClr val="000000"/>
                </a:solidFill>
              </a:rPr>
              <a:t>Figure</a:t>
            </a:r>
            <a:endParaRPr lang="en-US" altLang="en-US" dirty="0">
              <a:solidFill>
                <a:srgbClr val="000000"/>
              </a:solidFill>
            </a:endParaRPr>
          </a:p>
        </p:txBody>
      </p:sp>
      <p:pic>
        <p:nvPicPr>
          <p:cNvPr id="4" name="Picture 5">
            <a:extLst>
              <a:ext uri="{FF2B5EF4-FFF2-40B4-BE49-F238E27FC236}">
                <a16:creationId xmlns:a16="http://schemas.microsoft.com/office/drawing/2014/main" xmlns="" id="{18FD60E2-26B2-468E-9ADA-D8D4695E2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080" y="3410888"/>
            <a:ext cx="4311015" cy="137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92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68D8E146-01B9-415C-A11A-1C26DC61C9B1}"/>
              </a:ext>
            </a:extLst>
          </p:cNvPr>
          <p:cNvSpPr>
            <a:spLocks noGrp="1" noChangeArrowheads="1"/>
          </p:cNvSpPr>
          <p:nvPr>
            <p:ph type="title"/>
          </p:nvPr>
        </p:nvSpPr>
        <p:spPr>
          <a:xfrm>
            <a:off x="731520" y="128345"/>
            <a:ext cx="7848600" cy="576262"/>
          </a:xfrm>
        </p:spPr>
        <p:txBody>
          <a:bodyPr/>
          <a:lstStyle/>
          <a:p>
            <a:pPr eaLnBrk="1" hangingPunct="1"/>
            <a:r>
              <a:rPr lang="en-US" altLang="en-US" dirty="0"/>
              <a:t>Direct Access</a:t>
            </a:r>
          </a:p>
        </p:txBody>
      </p:sp>
      <p:sp>
        <p:nvSpPr>
          <p:cNvPr id="17411" name="Rectangle 3">
            <a:extLst>
              <a:ext uri="{FF2B5EF4-FFF2-40B4-BE49-F238E27FC236}">
                <a16:creationId xmlns:a16="http://schemas.microsoft.com/office/drawing/2014/main" xmlns="" id="{1397E407-429D-4692-9976-AF8F08D3D983}"/>
              </a:ext>
            </a:extLst>
          </p:cNvPr>
          <p:cNvSpPr>
            <a:spLocks noGrp="1" noChangeArrowheads="1"/>
          </p:cNvSpPr>
          <p:nvPr>
            <p:ph type="body" idx="1"/>
          </p:nvPr>
        </p:nvSpPr>
        <p:spPr>
          <a:xfrm>
            <a:off x="862365" y="964643"/>
            <a:ext cx="5595585" cy="4496763"/>
          </a:xfrm>
        </p:spPr>
        <p:txBody>
          <a:bodyPr/>
          <a:lstStyle/>
          <a:p>
            <a:pPr>
              <a:lnSpc>
                <a:spcPct val="90000"/>
              </a:lnSpc>
              <a:tabLst>
                <a:tab pos="3203575" algn="l"/>
                <a:tab pos="4056063" algn="l"/>
              </a:tabLst>
            </a:pPr>
            <a:r>
              <a:rPr lang="en-US" altLang="en-US" dirty="0">
                <a:solidFill>
                  <a:srgbClr val="000000"/>
                </a:solidFill>
              </a:rPr>
              <a:t>Operations</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read </a:t>
            </a:r>
            <a:r>
              <a:rPr lang="en-US" altLang="en-US" b="1" i="1" dirty="0">
                <a:solidFill>
                  <a:srgbClr val="000000"/>
                </a:solidFill>
                <a:latin typeface="Courier New" panose="02070309020205020404" pitchFamily="49" charset="0"/>
                <a:cs typeface="Courier New" panose="02070309020205020404" pitchFamily="49" charset="0"/>
              </a:rPr>
              <a:t>n</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write </a:t>
            </a:r>
            <a:r>
              <a:rPr lang="en-US" altLang="en-US" b="1" i="1" dirty="0">
                <a:solidFill>
                  <a:srgbClr val="000000"/>
                </a:solidFill>
                <a:latin typeface="Courier New" panose="02070309020205020404" pitchFamily="49" charset="0"/>
                <a:cs typeface="Courier New" panose="02070309020205020404" pitchFamily="49" charset="0"/>
              </a:rPr>
              <a:t>n</a:t>
            </a:r>
          </a:p>
          <a:p>
            <a:pPr lvl="1">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position to </a:t>
            </a:r>
            <a:r>
              <a:rPr lang="en-US" altLang="en-US" b="1" i="1" dirty="0">
                <a:solidFill>
                  <a:srgbClr val="000000"/>
                </a:solidFill>
                <a:latin typeface="Courier New" panose="02070309020205020404" pitchFamily="49" charset="0"/>
                <a:cs typeface="Courier New" panose="02070309020205020404" pitchFamily="49" charset="0"/>
              </a:rPr>
              <a:t>n</a:t>
            </a:r>
          </a:p>
          <a:p>
            <a:pPr lvl="2">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read next</a:t>
            </a:r>
          </a:p>
          <a:p>
            <a:pPr lvl="2">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write next </a:t>
            </a:r>
          </a:p>
          <a:p>
            <a:pPr lvl="2">
              <a:lnSpc>
                <a:spcPct val="90000"/>
              </a:lnSpc>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rewrite </a:t>
            </a:r>
            <a:r>
              <a:rPr lang="en-US" altLang="en-US" b="1" i="1" dirty="0">
                <a:solidFill>
                  <a:srgbClr val="000000"/>
                </a:solidFill>
                <a:latin typeface="Courier New" panose="02070309020205020404" pitchFamily="49" charset="0"/>
                <a:cs typeface="Courier New" panose="02070309020205020404" pitchFamily="49" charset="0"/>
              </a:rPr>
              <a:t>n</a:t>
            </a:r>
          </a:p>
          <a:p>
            <a:pPr>
              <a:lnSpc>
                <a:spcPct val="90000"/>
              </a:lnSpc>
              <a:buFont typeface="Monotype Sorts" pitchFamily="-84" charset="2"/>
              <a:buNone/>
              <a:tabLst>
                <a:tab pos="3203575" algn="l"/>
                <a:tab pos="4056063" algn="l"/>
              </a:tabLst>
            </a:pPr>
            <a:r>
              <a:rPr lang="en-US" altLang="en-US" dirty="0"/>
              <a:t>	     </a:t>
            </a:r>
            <a:r>
              <a:rPr lang="en-US" altLang="en-US" i="1" dirty="0"/>
              <a:t>n</a:t>
            </a:r>
            <a:r>
              <a:rPr lang="en-US" altLang="en-US" dirty="0"/>
              <a:t> = </a:t>
            </a:r>
            <a:r>
              <a:rPr lang="en-US" altLang="en-US" b="1" dirty="0">
                <a:solidFill>
                  <a:srgbClr val="006699"/>
                </a:solidFill>
                <a:latin typeface="+mj-lt"/>
              </a:rPr>
              <a:t>relative</a:t>
            </a:r>
            <a:r>
              <a:rPr lang="en-US" altLang="en-US" dirty="0">
                <a:solidFill>
                  <a:srgbClr val="0033CC"/>
                </a:solidFill>
              </a:rPr>
              <a:t> </a:t>
            </a:r>
            <a:r>
              <a:rPr lang="en-US" altLang="en-US" b="1" dirty="0">
                <a:solidFill>
                  <a:srgbClr val="006699"/>
                </a:solidFill>
                <a:latin typeface="+mj-lt"/>
              </a:rPr>
              <a:t>block</a:t>
            </a:r>
            <a:r>
              <a:rPr lang="en-US" altLang="en-US" dirty="0">
                <a:solidFill>
                  <a:srgbClr val="0033CC"/>
                </a:solidFill>
              </a:rPr>
              <a:t> </a:t>
            </a:r>
            <a:r>
              <a:rPr lang="en-US" altLang="en-US" b="1" dirty="0">
                <a:solidFill>
                  <a:srgbClr val="006699"/>
                </a:solidFill>
                <a:latin typeface="+mj-lt"/>
              </a:rPr>
              <a:t>number</a:t>
            </a:r>
          </a:p>
          <a:p>
            <a:pPr>
              <a:lnSpc>
                <a:spcPct val="90000"/>
              </a:lnSpc>
              <a:buFont typeface="Monotype Sorts" pitchFamily="-84" charset="2"/>
              <a:buNone/>
              <a:tabLst>
                <a:tab pos="3203575" algn="l"/>
                <a:tab pos="4056063" algn="l"/>
              </a:tabLst>
            </a:pPr>
            <a:r>
              <a:rPr lang="en-US" altLang="en-US" sz="800" dirty="0">
                <a:solidFill>
                  <a:srgbClr val="0033CC"/>
                </a:solidFill>
              </a:rPr>
              <a:t> </a:t>
            </a:r>
            <a:endParaRPr lang="en-US" altLang="en-US" sz="800" dirty="0"/>
          </a:p>
          <a:p>
            <a:pPr>
              <a:lnSpc>
                <a:spcPct val="90000"/>
              </a:lnSpc>
              <a:tabLst>
                <a:tab pos="3203575" algn="l"/>
                <a:tab pos="4056063" algn="l"/>
              </a:tabLst>
            </a:pPr>
            <a:r>
              <a:rPr lang="en-US" altLang="en-US" dirty="0"/>
              <a:t>Relative block numbers allow OS to decide where file should be placed</a:t>
            </a:r>
          </a:p>
        </p:txBody>
      </p:sp>
    </p:spTree>
    <p:extLst>
      <p:ext uri="{BB962C8B-B14F-4D97-AF65-F5344CB8AC3E}">
        <p14:creationId xmlns:p14="http://schemas.microsoft.com/office/powerpoint/2010/main" val="2231559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3700664A-68A2-4820-AA5D-34D6B0576DDF}"/>
              </a:ext>
            </a:extLst>
          </p:cNvPr>
          <p:cNvSpPr>
            <a:spLocks noGrp="1" noChangeArrowheads="1"/>
          </p:cNvSpPr>
          <p:nvPr>
            <p:ph type="title"/>
          </p:nvPr>
        </p:nvSpPr>
        <p:spPr>
          <a:xfrm>
            <a:off x="713324" y="124864"/>
            <a:ext cx="7903025" cy="576263"/>
          </a:xfrm>
        </p:spPr>
        <p:txBody>
          <a:bodyPr/>
          <a:lstStyle/>
          <a:p>
            <a:pPr eaLnBrk="1" hangingPunct="1"/>
            <a:r>
              <a:rPr lang="en-US" altLang="en-US" dirty="0"/>
              <a:t>Other Access Methods</a:t>
            </a:r>
          </a:p>
        </p:txBody>
      </p:sp>
      <p:sp>
        <p:nvSpPr>
          <p:cNvPr id="19459" name="Rectangle 3">
            <a:extLst>
              <a:ext uri="{FF2B5EF4-FFF2-40B4-BE49-F238E27FC236}">
                <a16:creationId xmlns:a16="http://schemas.microsoft.com/office/drawing/2014/main" xmlns="" id="{E6C0EAA8-FD35-4A48-B21B-F54F29B77C16}"/>
              </a:ext>
            </a:extLst>
          </p:cNvPr>
          <p:cNvSpPr>
            <a:spLocks noGrp="1" noChangeArrowheads="1"/>
          </p:cNvSpPr>
          <p:nvPr>
            <p:ph type="body" idx="1"/>
          </p:nvPr>
        </p:nvSpPr>
        <p:spPr>
          <a:xfrm>
            <a:off x="900113" y="996013"/>
            <a:ext cx="7598428" cy="4163695"/>
          </a:xfrm>
        </p:spPr>
        <p:txBody>
          <a:bodyPr/>
          <a:lstStyle/>
          <a:p>
            <a:pPr>
              <a:lnSpc>
                <a:spcPct val="90000"/>
              </a:lnSpc>
              <a:tabLst>
                <a:tab pos="3203575" algn="l"/>
                <a:tab pos="4056063" algn="l"/>
              </a:tabLst>
            </a:pPr>
            <a:r>
              <a:rPr lang="en-US" altLang="en-US" dirty="0">
                <a:solidFill>
                  <a:srgbClr val="000000"/>
                </a:solidFill>
              </a:rPr>
              <a:t>Can be other access methods built on top of base methods</a:t>
            </a:r>
          </a:p>
          <a:p>
            <a:pPr>
              <a:lnSpc>
                <a:spcPct val="90000"/>
              </a:lnSpc>
              <a:tabLst>
                <a:tab pos="3203575" algn="l"/>
                <a:tab pos="4056063" algn="l"/>
              </a:tabLst>
            </a:pPr>
            <a:r>
              <a:rPr lang="en-US" altLang="en-US" dirty="0">
                <a:solidFill>
                  <a:srgbClr val="000000"/>
                </a:solidFill>
              </a:rPr>
              <a:t>General involve creation of an </a:t>
            </a:r>
            <a:r>
              <a:rPr lang="en-US" altLang="en-US" b="1" dirty="0">
                <a:solidFill>
                  <a:srgbClr val="006699"/>
                </a:solidFill>
                <a:latin typeface="+mj-lt"/>
              </a:rPr>
              <a:t>index</a:t>
            </a:r>
            <a:r>
              <a:rPr lang="en-US" altLang="en-US" dirty="0">
                <a:solidFill>
                  <a:srgbClr val="000000"/>
                </a:solidFill>
              </a:rPr>
              <a:t> for the file</a:t>
            </a:r>
          </a:p>
          <a:p>
            <a:pPr>
              <a:lnSpc>
                <a:spcPct val="90000"/>
              </a:lnSpc>
              <a:tabLst>
                <a:tab pos="3203575" algn="l"/>
                <a:tab pos="4056063" algn="l"/>
              </a:tabLst>
            </a:pPr>
            <a:r>
              <a:rPr lang="en-US" altLang="en-US" dirty="0">
                <a:solidFill>
                  <a:srgbClr val="000000"/>
                </a:solidFill>
              </a:rPr>
              <a:t>Keep index in memory for fast determination of location of data to be operated on (consider Universal Produce Code (UPC code) plus record of data about that item)</a:t>
            </a:r>
          </a:p>
          <a:p>
            <a:pPr>
              <a:lnSpc>
                <a:spcPct val="90000"/>
              </a:lnSpc>
              <a:tabLst>
                <a:tab pos="3203575" algn="l"/>
                <a:tab pos="4056063" algn="l"/>
              </a:tabLst>
            </a:pPr>
            <a:r>
              <a:rPr lang="en-US" altLang="en-US" dirty="0">
                <a:solidFill>
                  <a:srgbClr val="000000"/>
                </a:solidFill>
              </a:rPr>
              <a:t>If the index is too large, create an in-memory index, which an index of a disk index</a:t>
            </a:r>
          </a:p>
          <a:p>
            <a:pPr>
              <a:lnSpc>
                <a:spcPct val="90000"/>
              </a:lnSpc>
              <a:tabLst>
                <a:tab pos="3203575" algn="l"/>
                <a:tab pos="4056063" algn="l"/>
              </a:tabLst>
            </a:pPr>
            <a:r>
              <a:rPr lang="en-US" altLang="en-US" dirty="0">
                <a:solidFill>
                  <a:srgbClr val="000000"/>
                </a:solidFill>
              </a:rPr>
              <a:t>IBM indexed sequential-access method (ISAM)</a:t>
            </a:r>
          </a:p>
          <a:p>
            <a:pPr lvl="1">
              <a:lnSpc>
                <a:spcPct val="90000"/>
              </a:lnSpc>
              <a:tabLst>
                <a:tab pos="3203575" algn="l"/>
                <a:tab pos="4056063" algn="l"/>
              </a:tabLst>
            </a:pPr>
            <a:r>
              <a:rPr lang="en-US" altLang="en-US" dirty="0">
                <a:solidFill>
                  <a:srgbClr val="000000"/>
                </a:solidFill>
              </a:rPr>
              <a:t>Small master index, points to disk blocks of secondary index</a:t>
            </a:r>
          </a:p>
          <a:p>
            <a:pPr lvl="1">
              <a:lnSpc>
                <a:spcPct val="90000"/>
              </a:lnSpc>
              <a:tabLst>
                <a:tab pos="3203575" algn="l"/>
                <a:tab pos="4056063" algn="l"/>
              </a:tabLst>
            </a:pPr>
            <a:r>
              <a:rPr lang="en-US" altLang="en-US" dirty="0">
                <a:solidFill>
                  <a:srgbClr val="000000"/>
                </a:solidFill>
              </a:rPr>
              <a:t>File kept sorted on a defined key</a:t>
            </a:r>
          </a:p>
          <a:p>
            <a:pPr lvl="1">
              <a:lnSpc>
                <a:spcPct val="90000"/>
              </a:lnSpc>
              <a:tabLst>
                <a:tab pos="3203575" algn="l"/>
                <a:tab pos="4056063" algn="l"/>
              </a:tabLst>
            </a:pPr>
            <a:r>
              <a:rPr lang="en-US" altLang="en-US" dirty="0">
                <a:solidFill>
                  <a:srgbClr val="000000"/>
                </a:solidFill>
              </a:rPr>
              <a:t>All done by the OS</a:t>
            </a:r>
          </a:p>
          <a:p>
            <a:pPr>
              <a:lnSpc>
                <a:spcPct val="90000"/>
              </a:lnSpc>
              <a:tabLst>
                <a:tab pos="3203575" algn="l"/>
                <a:tab pos="4056063" algn="l"/>
              </a:tabLst>
            </a:pPr>
            <a:r>
              <a:rPr lang="en-US" altLang="en-US" dirty="0">
                <a:solidFill>
                  <a:srgbClr val="000000"/>
                </a:solidFill>
              </a:rPr>
              <a:t>VMS operating system provides index and relative files as another example (see next slide)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 xmlns:a16="http://schemas.microsoft.com/office/drawing/2014/main" id="{714E7A66-CD44-4D17-92E9-D7CA5ED34EB0}"/>
              </a:ext>
            </a:extLst>
          </p:cNvPr>
          <p:cNvSpPr>
            <a:spLocks noGrp="1" noChangeArrowheads="1"/>
          </p:cNvSpPr>
          <p:nvPr>
            <p:ph idx="1"/>
          </p:nvPr>
        </p:nvSpPr>
        <p:spPr>
          <a:xfrm>
            <a:off x="646281" y="992467"/>
            <a:ext cx="7569872" cy="4662488"/>
          </a:xfrm>
        </p:spPr>
        <p:txBody>
          <a:bodyPr/>
          <a:lstStyle/>
          <a:p>
            <a:r>
              <a:rPr lang="en-US" altLang="en-US" dirty="0"/>
              <a:t>Platters range from .85</a:t>
            </a:r>
            <a:r>
              <a:rPr lang="ja-JP" altLang="en-US" dirty="0"/>
              <a:t>”</a:t>
            </a:r>
            <a:r>
              <a:rPr lang="en-US" altLang="ja-JP" dirty="0"/>
              <a:t> to 14</a:t>
            </a:r>
            <a:r>
              <a:rPr lang="ja-JP" altLang="en-US" dirty="0"/>
              <a:t>”</a:t>
            </a:r>
            <a:r>
              <a:rPr lang="en-US" altLang="ja-JP" dirty="0"/>
              <a:t> (historically)</a:t>
            </a:r>
          </a:p>
          <a:p>
            <a:pPr lvl="1"/>
            <a:r>
              <a:rPr lang="en-US" altLang="en-US" dirty="0"/>
              <a:t>Commonly 3.5</a:t>
            </a:r>
            <a:r>
              <a:rPr lang="ja-JP" altLang="en-US" dirty="0"/>
              <a:t>”</a:t>
            </a:r>
            <a:r>
              <a:rPr lang="en-US" altLang="ja-JP" dirty="0"/>
              <a:t>, 2.5</a:t>
            </a:r>
            <a:r>
              <a:rPr lang="ja-JP" altLang="en-US" dirty="0"/>
              <a:t>”</a:t>
            </a:r>
            <a:r>
              <a:rPr lang="en-US" altLang="ja-JP" dirty="0"/>
              <a:t>, and 1.8</a:t>
            </a:r>
            <a:r>
              <a:rPr lang="ja-JP" altLang="en-US" dirty="0"/>
              <a:t>”</a:t>
            </a:r>
            <a:endParaRPr lang="en-US" altLang="ja-JP" dirty="0"/>
          </a:p>
          <a:p>
            <a:r>
              <a:rPr lang="en-US" altLang="en-US" dirty="0"/>
              <a:t>Range from 30GB to 3TB per drive</a:t>
            </a:r>
          </a:p>
          <a:p>
            <a:r>
              <a:rPr lang="en-US" altLang="en-US" dirty="0"/>
              <a:t>Performance </a:t>
            </a:r>
          </a:p>
          <a:p>
            <a:pPr lvl="1"/>
            <a:r>
              <a:rPr lang="en-US" altLang="en-US" dirty="0"/>
              <a:t>Transfer Rate – theoretical – 6 Gb/sec</a:t>
            </a:r>
          </a:p>
          <a:p>
            <a:pPr lvl="1"/>
            <a:r>
              <a:rPr lang="en-US" altLang="en-US" dirty="0"/>
              <a:t>Effective Transfer Rate – real – 1Gb/sec</a:t>
            </a:r>
          </a:p>
          <a:p>
            <a:pPr lvl="1"/>
            <a:r>
              <a:rPr lang="en-US" altLang="en-US" dirty="0"/>
              <a:t>Seek time from 3ms to 12ms – 9ms common for desktop drives</a:t>
            </a:r>
          </a:p>
          <a:p>
            <a:pPr lvl="1"/>
            <a:r>
              <a:rPr lang="en-US" altLang="en-US" dirty="0" smtClean="0"/>
              <a:t>Latency </a:t>
            </a:r>
            <a:r>
              <a:rPr lang="en-US" altLang="en-US" dirty="0"/>
              <a:t>based on spindle </a:t>
            </a:r>
            <a:r>
              <a:rPr lang="en-US" altLang="en-US" dirty="0" smtClean="0"/>
              <a:t>speed</a:t>
            </a:r>
            <a:endParaRPr lang="en-US" altLang="en-US" dirty="0"/>
          </a:p>
          <a:p>
            <a:endParaRPr lang="en-US" altLang="en-US" sz="1800" dirty="0"/>
          </a:p>
        </p:txBody>
      </p:sp>
      <p:pic>
        <p:nvPicPr>
          <p:cNvPr id="15363" name="Picture 2">
            <a:extLst>
              <a:ext uri="{FF2B5EF4-FFF2-40B4-BE49-F238E27FC236}">
                <a16:creationId xmlns=""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263" y="4076747"/>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71C61A9A-3B9F-4159-ACB6-994F24302FA5}"/>
              </a:ext>
            </a:extLst>
          </p:cNvPr>
          <p:cNvSpPr>
            <a:spLocks noGrp="1" noChangeArrowheads="1"/>
          </p:cNvSpPr>
          <p:nvPr>
            <p:ph type="title"/>
          </p:nvPr>
        </p:nvSpPr>
        <p:spPr>
          <a:xfrm>
            <a:off x="1120392" y="104739"/>
            <a:ext cx="8229600" cy="576262"/>
          </a:xfrm>
        </p:spPr>
        <p:txBody>
          <a:bodyPr/>
          <a:lstStyle/>
          <a:p>
            <a:pPr eaLnBrk="1" hangingPunct="1"/>
            <a:r>
              <a:rPr lang="en-US" altLang="en-US" dirty="0"/>
              <a:t>Example of Index and Relative Files</a:t>
            </a:r>
          </a:p>
        </p:txBody>
      </p:sp>
      <p:pic>
        <p:nvPicPr>
          <p:cNvPr id="5" name="Picture 5">
            <a:extLst>
              <a:ext uri="{FF2B5EF4-FFF2-40B4-BE49-F238E27FC236}">
                <a16:creationId xmlns:a16="http://schemas.microsoft.com/office/drawing/2014/main" xmlns="" id="{93802F99-6447-4625-BEC8-79DB52B88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686" y="1109840"/>
            <a:ext cx="5261202" cy="3546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082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D38BD3AB-ADA2-41E1-B7F5-5355D004392E}"/>
              </a:ext>
            </a:extLst>
          </p:cNvPr>
          <p:cNvSpPr>
            <a:spLocks noGrp="1" noChangeArrowheads="1"/>
          </p:cNvSpPr>
          <p:nvPr>
            <p:ph type="title"/>
          </p:nvPr>
        </p:nvSpPr>
        <p:spPr>
          <a:xfrm>
            <a:off x="419876" y="130630"/>
            <a:ext cx="8229600" cy="555806"/>
          </a:xfrm>
        </p:spPr>
        <p:txBody>
          <a:bodyPr/>
          <a:lstStyle/>
          <a:p>
            <a:pPr eaLnBrk="1" hangingPunct="1"/>
            <a:r>
              <a:rPr lang="en-US" altLang="en-US" dirty="0"/>
              <a:t>Directory Structure</a:t>
            </a:r>
          </a:p>
        </p:txBody>
      </p:sp>
      <p:sp>
        <p:nvSpPr>
          <p:cNvPr id="21507" name="Rectangle 3">
            <a:extLst>
              <a:ext uri="{FF2B5EF4-FFF2-40B4-BE49-F238E27FC236}">
                <a16:creationId xmlns:a16="http://schemas.microsoft.com/office/drawing/2014/main" xmlns="" id="{FF944469-B704-4C95-B54F-B06D7A5DFE46}"/>
              </a:ext>
            </a:extLst>
          </p:cNvPr>
          <p:cNvSpPr>
            <a:spLocks noGrp="1" noChangeArrowheads="1"/>
          </p:cNvSpPr>
          <p:nvPr>
            <p:ph type="body" idx="1"/>
          </p:nvPr>
        </p:nvSpPr>
        <p:spPr>
          <a:xfrm>
            <a:off x="895739" y="944547"/>
            <a:ext cx="7862181" cy="5123208"/>
          </a:xfrm>
        </p:spPr>
        <p:txBody>
          <a:bodyPr/>
          <a:lstStyle/>
          <a:p>
            <a:pPr>
              <a:lnSpc>
                <a:spcPct val="90000"/>
              </a:lnSpc>
            </a:pPr>
            <a:r>
              <a:rPr lang="en-US" altLang="en-US" dirty="0"/>
              <a:t>A collection of nodes containing information about all files</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latin typeface="Helvetica" panose="020B0604020202020204" pitchFamily="34" charset="0"/>
              </a:rPr>
              <a:t>Both the directory structure and the files reside on disk</a:t>
            </a:r>
          </a:p>
          <a:p>
            <a:pPr>
              <a:lnSpc>
                <a:spcPct val="90000"/>
              </a:lnSpc>
            </a:pPr>
            <a:endParaRPr lang="en-US" altLang="en-US" dirty="0"/>
          </a:p>
        </p:txBody>
      </p:sp>
      <p:graphicFrame>
        <p:nvGraphicFramePr>
          <p:cNvPr id="3" name="Object 2">
            <a:extLst>
              <a:ext uri="{FF2B5EF4-FFF2-40B4-BE49-F238E27FC236}">
                <a16:creationId xmlns:a16="http://schemas.microsoft.com/office/drawing/2014/main" xmlns="" id="{EFA0E160-EA21-4EED-AEA0-5382DEE31EB4}"/>
              </a:ext>
            </a:extLst>
          </p:cNvPr>
          <p:cNvGraphicFramePr>
            <a:graphicFrameLocks noChangeAspect="1"/>
          </p:cNvGraphicFramePr>
          <p:nvPr>
            <p:extLst>
              <p:ext uri="{D42A27DB-BD31-4B8C-83A1-F6EECF244321}">
                <p14:modId xmlns:p14="http://schemas.microsoft.com/office/powerpoint/2010/main" val="4248169162"/>
              </p:ext>
            </p:extLst>
          </p:nvPr>
        </p:nvGraphicFramePr>
        <p:xfrm>
          <a:off x="2835212" y="1507255"/>
          <a:ext cx="3041077" cy="2642715"/>
        </p:xfrm>
        <a:graphic>
          <a:graphicData uri="http://schemas.openxmlformats.org/presentationml/2006/ole">
            <mc:AlternateContent xmlns:mc="http://schemas.openxmlformats.org/markup-compatibility/2006">
              <mc:Choice xmlns:v="urn:schemas-microsoft-com:vml" Requires="v">
                <p:oleObj spid="_x0000_s2079" name="Acrobat Document" r:id="rId4" imgW="2171594" imgH="1874473" progId="AcroExch.Document.DC">
                  <p:embed/>
                </p:oleObj>
              </mc:Choice>
              <mc:Fallback>
                <p:oleObj name="Acrobat Document" r:id="rId4" imgW="2171594" imgH="1874473" progId="AcroExch.Document.DC">
                  <p:embed/>
                  <p:pic>
                    <p:nvPicPr>
                      <p:cNvPr id="0" name=""/>
                      <p:cNvPicPr/>
                      <p:nvPr/>
                    </p:nvPicPr>
                    <p:blipFill>
                      <a:blip r:embed="rId5"/>
                      <a:stretch>
                        <a:fillRect/>
                      </a:stretch>
                    </p:blipFill>
                    <p:spPr>
                      <a:xfrm>
                        <a:off x="2835212" y="1507255"/>
                        <a:ext cx="3041077" cy="2642715"/>
                      </a:xfrm>
                      <a:prstGeom prst="rect">
                        <a:avLst/>
                      </a:prstGeom>
                    </p:spPr>
                  </p:pic>
                </p:oleObj>
              </mc:Fallback>
            </mc:AlternateContent>
          </a:graphicData>
        </a:graphic>
      </p:graphicFrame>
    </p:spTree>
    <p:extLst>
      <p:ext uri="{BB962C8B-B14F-4D97-AF65-F5344CB8AC3E}">
        <p14:creationId xmlns:p14="http://schemas.microsoft.com/office/powerpoint/2010/main" val="1856974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0ACF19F4-426B-4C1D-B08A-FA62E4E6A262}"/>
              </a:ext>
            </a:extLst>
          </p:cNvPr>
          <p:cNvSpPr>
            <a:spLocks noGrp="1" noChangeArrowheads="1"/>
          </p:cNvSpPr>
          <p:nvPr>
            <p:ph type="title"/>
          </p:nvPr>
        </p:nvSpPr>
        <p:spPr>
          <a:xfrm>
            <a:off x="959613" y="129822"/>
            <a:ext cx="8229600" cy="576262"/>
          </a:xfrm>
        </p:spPr>
        <p:txBody>
          <a:bodyPr/>
          <a:lstStyle/>
          <a:p>
            <a:pPr eaLnBrk="1" hangingPunct="1"/>
            <a:r>
              <a:rPr lang="en-US" altLang="en-US" dirty="0"/>
              <a:t>Operations Performed on Directory</a:t>
            </a:r>
          </a:p>
        </p:txBody>
      </p:sp>
      <p:sp>
        <p:nvSpPr>
          <p:cNvPr id="25603" name="Rectangle 3">
            <a:extLst>
              <a:ext uri="{FF2B5EF4-FFF2-40B4-BE49-F238E27FC236}">
                <a16:creationId xmlns:a16="http://schemas.microsoft.com/office/drawing/2014/main" xmlns="" id="{DB69FBC2-80F7-43A8-A6AB-561417C6C9E8}"/>
              </a:ext>
            </a:extLst>
          </p:cNvPr>
          <p:cNvSpPr>
            <a:spLocks noGrp="1" noChangeArrowheads="1"/>
          </p:cNvSpPr>
          <p:nvPr>
            <p:ph type="body" idx="1"/>
          </p:nvPr>
        </p:nvSpPr>
        <p:spPr>
          <a:xfrm>
            <a:off x="886603" y="1017551"/>
            <a:ext cx="7678899" cy="4530725"/>
          </a:xfrm>
        </p:spPr>
        <p:txBody>
          <a:bodyPr/>
          <a:lstStyle/>
          <a:p>
            <a:r>
              <a:rPr lang="en-US" altLang="en-US" dirty="0"/>
              <a:t>Search for a file</a:t>
            </a:r>
          </a:p>
          <a:p>
            <a:endParaRPr lang="en-US" altLang="en-US" sz="800" dirty="0"/>
          </a:p>
          <a:p>
            <a:r>
              <a:rPr lang="en-US" altLang="en-US" dirty="0"/>
              <a:t>Create a file</a:t>
            </a:r>
          </a:p>
          <a:p>
            <a:endParaRPr lang="en-US" altLang="en-US" sz="800" dirty="0"/>
          </a:p>
          <a:p>
            <a:r>
              <a:rPr lang="en-US" altLang="en-US" dirty="0"/>
              <a:t>Delete a file</a:t>
            </a:r>
          </a:p>
          <a:p>
            <a:endParaRPr lang="en-US" altLang="en-US" sz="800" dirty="0"/>
          </a:p>
          <a:p>
            <a:r>
              <a:rPr lang="en-US" altLang="en-US" dirty="0"/>
              <a:t>List a directory</a:t>
            </a:r>
          </a:p>
          <a:p>
            <a:endParaRPr lang="en-US" altLang="en-US" sz="800" dirty="0"/>
          </a:p>
          <a:p>
            <a:r>
              <a:rPr lang="en-US" altLang="en-US" dirty="0"/>
              <a:t>Rename a file</a:t>
            </a:r>
          </a:p>
          <a:p>
            <a:endParaRPr lang="en-US" altLang="en-US" sz="800" dirty="0"/>
          </a:p>
          <a:p>
            <a:r>
              <a:rPr lang="en-US" altLang="en-US" dirty="0"/>
              <a:t>Traverse the file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47414293-0AF3-4A9F-BE3B-DCA02E9A7594}"/>
              </a:ext>
            </a:extLst>
          </p:cNvPr>
          <p:cNvSpPr>
            <a:spLocks noGrp="1" noChangeArrowheads="1"/>
          </p:cNvSpPr>
          <p:nvPr>
            <p:ph type="title"/>
          </p:nvPr>
        </p:nvSpPr>
        <p:spPr>
          <a:xfrm>
            <a:off x="778295" y="221066"/>
            <a:ext cx="7743825" cy="428346"/>
          </a:xfrm>
        </p:spPr>
        <p:txBody>
          <a:bodyPr/>
          <a:lstStyle/>
          <a:p>
            <a:pPr eaLnBrk="1" hangingPunct="1"/>
            <a:r>
              <a:rPr lang="en-US" altLang="en-US" dirty="0"/>
              <a:t>Directory Organization</a:t>
            </a:r>
          </a:p>
        </p:txBody>
      </p:sp>
      <p:sp>
        <p:nvSpPr>
          <p:cNvPr id="26627" name="Rectangle 3">
            <a:extLst>
              <a:ext uri="{FF2B5EF4-FFF2-40B4-BE49-F238E27FC236}">
                <a16:creationId xmlns:a16="http://schemas.microsoft.com/office/drawing/2014/main" xmlns="" id="{F79B2879-15AF-4085-9167-1D59489A4A93}"/>
              </a:ext>
            </a:extLst>
          </p:cNvPr>
          <p:cNvSpPr>
            <a:spLocks noGrp="1" noChangeArrowheads="1"/>
          </p:cNvSpPr>
          <p:nvPr>
            <p:ph type="body" idx="1"/>
          </p:nvPr>
        </p:nvSpPr>
        <p:spPr>
          <a:xfrm>
            <a:off x="1200150" y="1296242"/>
            <a:ext cx="6386356" cy="4491609"/>
          </a:xfrm>
        </p:spPr>
        <p:txBody>
          <a:bodyPr/>
          <a:lstStyle/>
          <a:p>
            <a:r>
              <a:rPr lang="en-US" altLang="en-US" dirty="0"/>
              <a:t>Efficiency – locating a file quickly</a:t>
            </a:r>
          </a:p>
          <a:p>
            <a:r>
              <a:rPr lang="en-US" altLang="en-US" dirty="0"/>
              <a:t>Naming – convenient to users</a:t>
            </a:r>
          </a:p>
          <a:p>
            <a:pPr lvl="1"/>
            <a:r>
              <a:rPr lang="en-US" altLang="en-US" dirty="0"/>
              <a:t>Two users can have same name for different files</a:t>
            </a:r>
          </a:p>
          <a:p>
            <a:pPr lvl="1"/>
            <a:r>
              <a:rPr lang="en-US" altLang="en-US" dirty="0"/>
              <a:t>The same file can have several different names</a:t>
            </a:r>
          </a:p>
          <a:p>
            <a:r>
              <a:rPr lang="en-US" altLang="en-US" dirty="0"/>
              <a:t>Grouping – logical grouping of files by properties, (e.g., all Java programs, all games, …)</a:t>
            </a:r>
          </a:p>
        </p:txBody>
      </p:sp>
      <p:sp>
        <p:nvSpPr>
          <p:cNvPr id="26628" name="Rectangle 4">
            <a:extLst>
              <a:ext uri="{FF2B5EF4-FFF2-40B4-BE49-F238E27FC236}">
                <a16:creationId xmlns:a16="http://schemas.microsoft.com/office/drawing/2014/main" xmlns="" id="{9B43EDD4-1D08-4BC5-8A60-7A07B4E85CBF}"/>
              </a:ext>
            </a:extLst>
          </p:cNvPr>
          <p:cNvSpPr>
            <a:spLocks noChangeArrowheads="1"/>
          </p:cNvSpPr>
          <p:nvPr/>
        </p:nvSpPr>
        <p:spPr bwMode="auto">
          <a:xfrm>
            <a:off x="900113" y="933228"/>
            <a:ext cx="71882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1700" dirty="0">
                <a:latin typeface="Helvetica" panose="020B0604020202020204" pitchFamily="34" charset="0"/>
              </a:rPr>
              <a:t>The directory is organized logically to obtain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xmlns="" id="{65A99D68-2D0E-4041-A56C-2E8506F0E1FD}"/>
              </a:ext>
            </a:extLst>
          </p:cNvPr>
          <p:cNvSpPr>
            <a:spLocks noGrp="1" noChangeArrowheads="1"/>
          </p:cNvSpPr>
          <p:nvPr>
            <p:ph type="title"/>
          </p:nvPr>
        </p:nvSpPr>
        <p:spPr>
          <a:xfrm>
            <a:off x="457200" y="129219"/>
            <a:ext cx="8229600" cy="576263"/>
          </a:xfrm>
        </p:spPr>
        <p:txBody>
          <a:bodyPr/>
          <a:lstStyle/>
          <a:p>
            <a:pPr eaLnBrk="1" hangingPunct="1"/>
            <a:r>
              <a:rPr lang="en-US" altLang="en-US" dirty="0"/>
              <a:t>Single-Level Directory</a:t>
            </a:r>
            <a:endParaRPr lang="en-US" altLang="en-US" sz="2400" dirty="0"/>
          </a:p>
        </p:txBody>
      </p:sp>
      <p:sp>
        <p:nvSpPr>
          <p:cNvPr id="27651" name="Rectangle 3">
            <a:extLst>
              <a:ext uri="{FF2B5EF4-FFF2-40B4-BE49-F238E27FC236}">
                <a16:creationId xmlns:a16="http://schemas.microsoft.com/office/drawing/2014/main" xmlns="" id="{A6992309-99B3-429C-97D5-9162A2154F6E}"/>
              </a:ext>
            </a:extLst>
          </p:cNvPr>
          <p:cNvSpPr>
            <a:spLocks noGrp="1" noChangeArrowheads="1"/>
          </p:cNvSpPr>
          <p:nvPr>
            <p:ph type="body" idx="1"/>
          </p:nvPr>
        </p:nvSpPr>
        <p:spPr>
          <a:xfrm>
            <a:off x="855663" y="981273"/>
            <a:ext cx="7275512" cy="4130675"/>
          </a:xfrm>
        </p:spPr>
        <p:txBody>
          <a:bodyPr/>
          <a:lstStyle/>
          <a:p>
            <a:r>
              <a:rPr lang="en-US" altLang="en-US" dirty="0"/>
              <a:t>A single directory for all users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Naming problem</a:t>
            </a:r>
          </a:p>
          <a:p>
            <a:r>
              <a:rPr lang="en-US" altLang="en-US" dirty="0"/>
              <a:t>Grouping problem</a:t>
            </a:r>
          </a:p>
          <a:p>
            <a:endParaRPr lang="en-US" altLang="en-US" dirty="0"/>
          </a:p>
          <a:p>
            <a:endParaRPr lang="en-US" altLang="en-US" dirty="0"/>
          </a:p>
          <a:p>
            <a:endParaRPr lang="en-US" altLang="en-US" dirty="0"/>
          </a:p>
        </p:txBody>
      </p:sp>
      <p:sp>
        <p:nvSpPr>
          <p:cNvPr id="27652" name="Rectangle 5">
            <a:extLst>
              <a:ext uri="{FF2B5EF4-FFF2-40B4-BE49-F238E27FC236}">
                <a16:creationId xmlns:a16="http://schemas.microsoft.com/office/drawing/2014/main" xmlns="" id="{A485EA9C-1F05-4BCE-9C7C-9A04E7B29C09}"/>
              </a:ext>
            </a:extLst>
          </p:cNvPr>
          <p:cNvSpPr>
            <a:spLocks noChangeArrowheads="1"/>
          </p:cNvSpPr>
          <p:nvPr/>
        </p:nvSpPr>
        <p:spPr bwMode="auto">
          <a:xfrm>
            <a:off x="1050925" y="3746500"/>
            <a:ext cx="440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sz="2000">
              <a:latin typeface="Helvetica" panose="020B0604020202020204" pitchFamily="34" charset="0"/>
            </a:endParaRPr>
          </a:p>
        </p:txBody>
      </p:sp>
      <p:pic>
        <p:nvPicPr>
          <p:cNvPr id="27653" name="Picture 7">
            <a:extLst>
              <a:ext uri="{FF2B5EF4-FFF2-40B4-BE49-F238E27FC236}">
                <a16:creationId xmlns:a16="http://schemas.microsoft.com/office/drawing/2014/main" xmlns="" id="{76218F22-7939-4544-9D7D-2F1E40450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552" y="1517304"/>
            <a:ext cx="5527087" cy="1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BB8D356E-9517-4510-B89B-830CEC94290A}"/>
              </a:ext>
            </a:extLst>
          </p:cNvPr>
          <p:cNvSpPr>
            <a:spLocks noGrp="1" noChangeArrowheads="1"/>
          </p:cNvSpPr>
          <p:nvPr>
            <p:ph type="title"/>
          </p:nvPr>
        </p:nvSpPr>
        <p:spPr>
          <a:xfrm>
            <a:off x="429207" y="114080"/>
            <a:ext cx="8229600" cy="576262"/>
          </a:xfrm>
        </p:spPr>
        <p:txBody>
          <a:bodyPr/>
          <a:lstStyle/>
          <a:p>
            <a:pPr eaLnBrk="1" hangingPunct="1"/>
            <a:r>
              <a:rPr lang="en-US" altLang="en-US" dirty="0"/>
              <a:t>Two-Level Directory</a:t>
            </a:r>
            <a:endParaRPr lang="en-US" altLang="en-US" sz="2400" dirty="0"/>
          </a:p>
        </p:txBody>
      </p:sp>
      <p:sp>
        <p:nvSpPr>
          <p:cNvPr id="28675" name="Rectangle 3">
            <a:extLst>
              <a:ext uri="{FF2B5EF4-FFF2-40B4-BE49-F238E27FC236}">
                <a16:creationId xmlns:a16="http://schemas.microsoft.com/office/drawing/2014/main" xmlns="" id="{ECB33359-9268-4EDE-93A3-90B81EE4860C}"/>
              </a:ext>
            </a:extLst>
          </p:cNvPr>
          <p:cNvSpPr>
            <a:spLocks noGrp="1" noChangeArrowheads="1"/>
          </p:cNvSpPr>
          <p:nvPr>
            <p:ph type="body" idx="1"/>
          </p:nvPr>
        </p:nvSpPr>
        <p:spPr>
          <a:xfrm>
            <a:off x="849313" y="939910"/>
            <a:ext cx="7869237" cy="555625"/>
          </a:xfrm>
        </p:spPr>
        <p:txBody>
          <a:bodyPr/>
          <a:lstStyle/>
          <a:p>
            <a:r>
              <a:rPr lang="en-US" altLang="en-US" dirty="0"/>
              <a:t>Separate directory for each user</a:t>
            </a:r>
          </a:p>
        </p:txBody>
      </p:sp>
      <p:sp>
        <p:nvSpPr>
          <p:cNvPr id="28676" name="Rectangle 5">
            <a:extLst>
              <a:ext uri="{FF2B5EF4-FFF2-40B4-BE49-F238E27FC236}">
                <a16:creationId xmlns:a16="http://schemas.microsoft.com/office/drawing/2014/main" xmlns="" id="{E1D5DF09-0166-4795-A39B-12D29BA64A2E}"/>
              </a:ext>
            </a:extLst>
          </p:cNvPr>
          <p:cNvSpPr>
            <a:spLocks noChangeArrowheads="1"/>
          </p:cNvSpPr>
          <p:nvPr/>
        </p:nvSpPr>
        <p:spPr bwMode="auto">
          <a:xfrm>
            <a:off x="854075" y="3739838"/>
            <a:ext cx="70024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700" dirty="0">
                <a:latin typeface="Helvetica" panose="020B0604020202020204" pitchFamily="34" charset="0"/>
              </a:rPr>
              <a:t>Path name</a:t>
            </a:r>
          </a:p>
          <a:p>
            <a:pPr>
              <a:spcBef>
                <a:spcPct val="35000"/>
              </a:spcBef>
              <a:buClr>
                <a:srgbClr val="993300"/>
              </a:buClr>
              <a:buSzPct val="110000"/>
              <a:buFont typeface="Wingdings" panose="05000000000000000000" pitchFamily="2" charset="2"/>
              <a:buChar char="§"/>
            </a:pPr>
            <a:r>
              <a:rPr kumimoji="1" lang="en-US" altLang="en-US" sz="1700" dirty="0">
                <a:latin typeface="Helvetica" panose="020B0604020202020204" pitchFamily="34" charset="0"/>
              </a:rPr>
              <a:t>Can have the same file name for different user</a:t>
            </a:r>
          </a:p>
          <a:p>
            <a:pPr>
              <a:spcBef>
                <a:spcPct val="35000"/>
              </a:spcBef>
              <a:buClr>
                <a:srgbClr val="993300"/>
              </a:buClr>
              <a:buSzPct val="110000"/>
              <a:buFont typeface="Wingdings" panose="05000000000000000000" pitchFamily="2" charset="2"/>
              <a:buChar char="§"/>
            </a:pPr>
            <a:r>
              <a:rPr kumimoji="1" lang="en-US" altLang="en-US" sz="1700" dirty="0">
                <a:latin typeface="Helvetica" panose="020B0604020202020204" pitchFamily="34" charset="0"/>
              </a:rPr>
              <a:t>Efficient searching</a:t>
            </a:r>
          </a:p>
          <a:p>
            <a:pPr>
              <a:spcBef>
                <a:spcPct val="35000"/>
              </a:spcBef>
              <a:buClr>
                <a:srgbClr val="993300"/>
              </a:buClr>
              <a:buSzPct val="110000"/>
              <a:buFont typeface="Wingdings" panose="05000000000000000000" pitchFamily="2" charset="2"/>
              <a:buChar char="§"/>
            </a:pPr>
            <a:r>
              <a:rPr kumimoji="1" lang="en-US" altLang="en-US" sz="1700" dirty="0">
                <a:latin typeface="Helvetica" panose="020B0604020202020204" pitchFamily="34" charset="0"/>
              </a:rPr>
              <a:t>No grouping capability</a:t>
            </a:r>
          </a:p>
        </p:txBody>
      </p:sp>
      <p:pic>
        <p:nvPicPr>
          <p:cNvPr id="28677" name="Picture 8">
            <a:extLst>
              <a:ext uri="{FF2B5EF4-FFF2-40B4-BE49-F238E27FC236}">
                <a16:creationId xmlns:a16="http://schemas.microsoft.com/office/drawing/2014/main" xmlns="" id="{67867623-FB52-4C18-9523-A6343747D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707" y="1467058"/>
            <a:ext cx="5903704" cy="20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08349A3E-B928-493E-B782-F5B3F000684F}"/>
              </a:ext>
            </a:extLst>
          </p:cNvPr>
          <p:cNvSpPr>
            <a:spLocks noGrp="1" noChangeArrowheads="1"/>
          </p:cNvSpPr>
          <p:nvPr>
            <p:ph type="title"/>
          </p:nvPr>
        </p:nvSpPr>
        <p:spPr>
          <a:xfrm>
            <a:off x="485193" y="144225"/>
            <a:ext cx="8229600" cy="576262"/>
          </a:xfrm>
        </p:spPr>
        <p:txBody>
          <a:bodyPr/>
          <a:lstStyle/>
          <a:p>
            <a:pPr eaLnBrk="1" hangingPunct="1"/>
            <a:r>
              <a:rPr lang="en-US" altLang="en-US" dirty="0"/>
              <a:t>Tree-Structured Directories</a:t>
            </a:r>
          </a:p>
        </p:txBody>
      </p:sp>
      <p:pic>
        <p:nvPicPr>
          <p:cNvPr id="29699" name="Picture 6">
            <a:extLst>
              <a:ext uri="{FF2B5EF4-FFF2-40B4-BE49-F238E27FC236}">
                <a16:creationId xmlns:a16="http://schemas.microsoft.com/office/drawing/2014/main" xmlns="" id="{B50CD35F-5849-418A-BDA3-1E2065B42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690" y="1135470"/>
            <a:ext cx="6418908" cy="410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7" descr="10">
            <a:extLst>
              <a:ext uri="{FF2B5EF4-FFF2-40B4-BE49-F238E27FC236}">
                <a16:creationId xmlns:a16="http://schemas.microsoft.com/office/drawing/2014/main" xmlns="" id="{19C737FE-E339-4EEE-A6C3-70AEB5A3B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73" y="2247841"/>
            <a:ext cx="5298021" cy="428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2">
            <a:extLst>
              <a:ext uri="{FF2B5EF4-FFF2-40B4-BE49-F238E27FC236}">
                <a16:creationId xmlns:a16="http://schemas.microsoft.com/office/drawing/2014/main" xmlns="" id="{CE8C4438-D35F-4569-A192-4F79B307141B}"/>
              </a:ext>
            </a:extLst>
          </p:cNvPr>
          <p:cNvSpPr>
            <a:spLocks noGrp="1" noChangeArrowheads="1"/>
          </p:cNvSpPr>
          <p:nvPr>
            <p:ph type="title"/>
          </p:nvPr>
        </p:nvSpPr>
        <p:spPr>
          <a:xfrm>
            <a:off x="513186" y="141253"/>
            <a:ext cx="8229600" cy="576262"/>
          </a:xfrm>
        </p:spPr>
        <p:txBody>
          <a:bodyPr/>
          <a:lstStyle/>
          <a:p>
            <a:pPr eaLnBrk="1" hangingPunct="1"/>
            <a:r>
              <a:rPr lang="en-US" altLang="en-US" dirty="0"/>
              <a:t>Acyclic-Graph Directories</a:t>
            </a:r>
            <a:endParaRPr lang="en-US" altLang="en-US" sz="2400" dirty="0"/>
          </a:p>
        </p:txBody>
      </p:sp>
      <p:sp>
        <p:nvSpPr>
          <p:cNvPr id="32771" name="Rectangle 3">
            <a:extLst>
              <a:ext uri="{FF2B5EF4-FFF2-40B4-BE49-F238E27FC236}">
                <a16:creationId xmlns:a16="http://schemas.microsoft.com/office/drawing/2014/main" xmlns="" id="{7F1500EF-5192-4078-8D70-C47011CA42E5}"/>
              </a:ext>
            </a:extLst>
          </p:cNvPr>
          <p:cNvSpPr>
            <a:spLocks noGrp="1" noChangeArrowheads="1"/>
          </p:cNvSpPr>
          <p:nvPr>
            <p:ph type="body" idx="1"/>
          </p:nvPr>
        </p:nvSpPr>
        <p:spPr>
          <a:xfrm>
            <a:off x="884761" y="851741"/>
            <a:ext cx="7963404" cy="1541835"/>
          </a:xfrm>
        </p:spPr>
        <p:txBody>
          <a:bodyPr/>
          <a:lstStyle/>
          <a:p>
            <a:r>
              <a:rPr lang="en-US" altLang="en-US" dirty="0"/>
              <a:t>Have shared subdirectories and </a:t>
            </a:r>
            <a:r>
              <a:rPr lang="en-US" altLang="en-US" dirty="0" smtClean="0"/>
              <a:t>files</a:t>
            </a:r>
          </a:p>
          <a:p>
            <a:r>
              <a:rPr lang="en-US" dirty="0"/>
              <a:t>An </a:t>
            </a:r>
            <a:r>
              <a:rPr lang="en-US" b="1" dirty="0" smtClean="0"/>
              <a:t>acyclic graph</a:t>
            </a:r>
            <a:r>
              <a:rPr lang="en-US" dirty="0" smtClean="0"/>
              <a:t>—that </a:t>
            </a:r>
            <a:r>
              <a:rPr lang="en-US" dirty="0"/>
              <a:t>is, a graph with no cycles—allows directories to share </a:t>
            </a:r>
            <a:r>
              <a:rPr lang="en-US" dirty="0" smtClean="0"/>
              <a:t>subdirectories and </a:t>
            </a:r>
            <a:r>
              <a:rPr lang="en-US" dirty="0"/>
              <a:t>files</a:t>
            </a:r>
            <a:endParaRPr lang="en-US" altLang="en-US" dirty="0"/>
          </a:p>
          <a:p>
            <a:r>
              <a:rPr lang="en-US" altLang="en-US" dirty="0"/>
              <a:t>Example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116B4625-FB4C-47D0-8A30-A6CC09CC34AC}"/>
              </a:ext>
            </a:extLst>
          </p:cNvPr>
          <p:cNvSpPr>
            <a:spLocks noGrp="1" noChangeArrowheads="1"/>
          </p:cNvSpPr>
          <p:nvPr>
            <p:ph type="title"/>
          </p:nvPr>
        </p:nvSpPr>
        <p:spPr>
          <a:xfrm>
            <a:off x="1011238" y="189247"/>
            <a:ext cx="7718425" cy="576263"/>
          </a:xfrm>
        </p:spPr>
        <p:txBody>
          <a:bodyPr/>
          <a:lstStyle/>
          <a:p>
            <a:pPr eaLnBrk="1" hangingPunct="1"/>
            <a:r>
              <a:rPr lang="en-US" altLang="en-US" dirty="0"/>
              <a:t>Acyclic-Graph Directories (Cont.)</a:t>
            </a:r>
          </a:p>
        </p:txBody>
      </p:sp>
      <p:sp>
        <p:nvSpPr>
          <p:cNvPr id="33795" name="Rectangle 3">
            <a:extLst>
              <a:ext uri="{FF2B5EF4-FFF2-40B4-BE49-F238E27FC236}">
                <a16:creationId xmlns:a16="http://schemas.microsoft.com/office/drawing/2014/main" xmlns="" id="{5CBDBADA-C34E-4024-A3E9-3C106235EE32}"/>
              </a:ext>
            </a:extLst>
          </p:cNvPr>
          <p:cNvSpPr>
            <a:spLocks noGrp="1" noChangeArrowheads="1"/>
          </p:cNvSpPr>
          <p:nvPr>
            <p:ph type="body" idx="1"/>
          </p:nvPr>
        </p:nvSpPr>
        <p:spPr>
          <a:xfrm>
            <a:off x="853264" y="1120775"/>
            <a:ext cx="7564437" cy="4530725"/>
          </a:xfrm>
        </p:spPr>
        <p:txBody>
          <a:bodyPr/>
          <a:lstStyle/>
          <a:p>
            <a:r>
              <a:rPr lang="en-US" altLang="en-US" dirty="0"/>
              <a:t>Two different names (aliasing)</a:t>
            </a:r>
          </a:p>
          <a:p>
            <a:r>
              <a:rPr lang="en-US" altLang="en-US" dirty="0"/>
              <a:t>If </a:t>
            </a:r>
            <a:r>
              <a:rPr lang="en-US" altLang="en-US" b="1" i="1" dirty="0" err="1"/>
              <a:t>dict</a:t>
            </a:r>
            <a:r>
              <a:rPr lang="en-US" altLang="en-US" dirty="0"/>
              <a:t> deletes </a:t>
            </a:r>
            <a:r>
              <a:rPr lang="en-US" altLang="en-US" b="1" dirty="0"/>
              <a:t>w</a:t>
            </a:r>
            <a:r>
              <a:rPr lang="en-US" altLang="en-US" dirty="0"/>
              <a:t>/</a:t>
            </a:r>
            <a:r>
              <a:rPr lang="en-US" altLang="en-US" b="1" i="1" dirty="0"/>
              <a:t>list</a:t>
            </a:r>
            <a:r>
              <a:rPr lang="en-US" altLang="en-US" dirty="0"/>
              <a:t> </a:t>
            </a:r>
            <a:r>
              <a:rPr lang="en-US" altLang="en-US" dirty="0">
                <a:sym typeface="Symbol" panose="05050102010706020507" pitchFamily="18" charset="2"/>
              </a:rPr>
              <a:t> dangling pointer</a:t>
            </a:r>
          </a:p>
          <a:p>
            <a:pPr>
              <a:buFont typeface="Monotype Sorts" pitchFamily="-84" charset="2"/>
              <a:buNone/>
            </a:pPr>
            <a:r>
              <a:rPr lang="en-US" altLang="en-US" dirty="0"/>
              <a:t>	Solutions:</a:t>
            </a:r>
          </a:p>
          <a:p>
            <a:pPr lvl="1"/>
            <a:r>
              <a:rPr lang="en-US" altLang="en-US" dirty="0" err="1"/>
              <a:t>Backpointers</a:t>
            </a:r>
            <a:r>
              <a:rPr lang="en-US" altLang="en-US" dirty="0"/>
              <a:t>, so we can delete all pointers.</a:t>
            </a:r>
          </a:p>
          <a:p>
            <a:pPr lvl="2"/>
            <a:r>
              <a:rPr lang="en-US" altLang="en-US" dirty="0"/>
              <a:t>Variable size records a problem</a:t>
            </a:r>
          </a:p>
          <a:p>
            <a:pPr lvl="1"/>
            <a:r>
              <a:rPr lang="en-US" altLang="en-US" dirty="0" err="1"/>
              <a:t>Backpointers</a:t>
            </a:r>
            <a:r>
              <a:rPr lang="en-US" altLang="en-US" dirty="0"/>
              <a:t> using a daisy chain organization</a:t>
            </a:r>
          </a:p>
          <a:p>
            <a:pPr lvl="1"/>
            <a:r>
              <a:rPr lang="en-US" altLang="en-US" dirty="0"/>
              <a:t>Entry-hold-count solution</a:t>
            </a:r>
          </a:p>
          <a:p>
            <a:r>
              <a:rPr lang="en-US" altLang="en-US" dirty="0"/>
              <a:t>New directory entry type</a:t>
            </a:r>
          </a:p>
          <a:p>
            <a:pPr lvl="1"/>
            <a:r>
              <a:rPr lang="en-US" altLang="en-US" b="1" dirty="0">
                <a:solidFill>
                  <a:srgbClr val="006699"/>
                </a:solidFill>
                <a:latin typeface="+mj-lt"/>
              </a:rPr>
              <a:t>Link</a:t>
            </a:r>
            <a:r>
              <a:rPr lang="en-US" altLang="en-US" dirty="0"/>
              <a:t> – another name (pointer) to an existing file</a:t>
            </a:r>
          </a:p>
          <a:p>
            <a:pPr lvl="1"/>
            <a:r>
              <a:rPr lang="en-US" altLang="en-US" b="1" dirty="0">
                <a:solidFill>
                  <a:srgbClr val="006699"/>
                </a:solidFill>
                <a:latin typeface="+mj-lt"/>
              </a:rPr>
              <a:t>Resolve</a:t>
            </a:r>
            <a:r>
              <a:rPr lang="en-US" altLang="en-US" b="1" dirty="0">
                <a:solidFill>
                  <a:srgbClr val="3366FF"/>
                </a:solidFill>
              </a:rPr>
              <a:t> </a:t>
            </a:r>
            <a:r>
              <a:rPr lang="en-US" altLang="en-US" b="1" dirty="0">
                <a:solidFill>
                  <a:srgbClr val="006699"/>
                </a:solidFill>
                <a:latin typeface="+mj-lt"/>
              </a:rPr>
              <a:t>the</a:t>
            </a:r>
            <a:r>
              <a:rPr lang="en-US" altLang="en-US" b="1" dirty="0">
                <a:solidFill>
                  <a:srgbClr val="3366FF"/>
                </a:solidFill>
              </a:rPr>
              <a:t> </a:t>
            </a:r>
            <a:r>
              <a:rPr lang="en-US" altLang="en-US" b="1" dirty="0">
                <a:solidFill>
                  <a:srgbClr val="006699"/>
                </a:solidFill>
                <a:latin typeface="+mj-lt"/>
              </a:rPr>
              <a:t>link</a:t>
            </a:r>
            <a:r>
              <a:rPr lang="en-US" altLang="en-US" b="1" dirty="0">
                <a:solidFill>
                  <a:srgbClr val="3366FF"/>
                </a:solidFill>
              </a:rPr>
              <a:t> </a:t>
            </a:r>
            <a:r>
              <a:rPr lang="en-US" altLang="en-US" dirty="0"/>
              <a:t>– follow pointer to locate the file</a:t>
            </a:r>
            <a:endParaRPr lang="en-US" altLang="en-US"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B687856A-A35F-4694-BA79-E5E5FE17100A}"/>
              </a:ext>
            </a:extLst>
          </p:cNvPr>
          <p:cNvSpPr>
            <a:spLocks noGrp="1" noChangeArrowheads="1"/>
          </p:cNvSpPr>
          <p:nvPr>
            <p:ph type="title"/>
          </p:nvPr>
        </p:nvSpPr>
        <p:spPr>
          <a:xfrm>
            <a:off x="974302" y="83937"/>
            <a:ext cx="7656512" cy="576262"/>
          </a:xfrm>
        </p:spPr>
        <p:txBody>
          <a:bodyPr/>
          <a:lstStyle/>
          <a:p>
            <a:pPr eaLnBrk="1" hangingPunct="1"/>
            <a:r>
              <a:rPr lang="en-US" altLang="en-US" dirty="0"/>
              <a:t>General Graph Directory</a:t>
            </a:r>
            <a:endParaRPr lang="en-US" altLang="en-US" sz="2400" dirty="0"/>
          </a:p>
        </p:txBody>
      </p:sp>
      <p:pic>
        <p:nvPicPr>
          <p:cNvPr id="34819" name="Picture 6" descr="10">
            <a:extLst>
              <a:ext uri="{FF2B5EF4-FFF2-40B4-BE49-F238E27FC236}">
                <a16:creationId xmlns:a16="http://schemas.microsoft.com/office/drawing/2014/main" xmlns="" id="{76295A14-2EB3-45D4-833C-559743375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473" y="1508290"/>
            <a:ext cx="6533975" cy="387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Title 1">
            <a:extLst>
              <a:ext uri="{FF2B5EF4-FFF2-40B4-BE49-F238E27FC236}">
                <a16:creationId xmlns=""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Latency</a:t>
            </a:r>
            <a:r>
              <a:rPr lang="en-US" altLang="en-US" b="1" dirty="0">
                <a:solidFill>
                  <a:srgbClr val="3366FF"/>
                </a:solidFill>
              </a:rPr>
              <a:t> </a:t>
            </a:r>
            <a:r>
              <a:rPr lang="en-US" altLang="en-US" dirty="0"/>
              <a:t>= </a:t>
            </a:r>
            <a:r>
              <a:rPr lang="en-US" altLang="en-US" b="1" dirty="0">
                <a:solidFill>
                  <a:srgbClr val="006699"/>
                </a:solidFill>
                <a:latin typeface="+mj-lt"/>
              </a:rPr>
              <a:t>Average</a:t>
            </a:r>
            <a:r>
              <a:rPr lang="en-US" altLang="en-US" b="1" dirty="0">
                <a:solidFill>
                  <a:srgbClr val="3366FF"/>
                </a:solidFill>
              </a:rPr>
              <a:t> </a:t>
            </a:r>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dirty="0"/>
              <a:t>= average seek time + average latency</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03EA828D-CDA3-431E-9172-1C1FFB143973}"/>
              </a:ext>
            </a:extLst>
          </p:cNvPr>
          <p:cNvSpPr>
            <a:spLocks noGrp="1" noChangeArrowheads="1"/>
          </p:cNvSpPr>
          <p:nvPr>
            <p:ph type="title"/>
          </p:nvPr>
        </p:nvSpPr>
        <p:spPr>
          <a:xfrm>
            <a:off x="989401" y="144225"/>
            <a:ext cx="7707312" cy="576262"/>
          </a:xfrm>
        </p:spPr>
        <p:txBody>
          <a:bodyPr/>
          <a:lstStyle/>
          <a:p>
            <a:pPr eaLnBrk="1" hangingPunct="1"/>
            <a:r>
              <a:rPr lang="en-US" altLang="en-US" dirty="0"/>
              <a:t>General Graph Directory (Cont.)</a:t>
            </a:r>
          </a:p>
        </p:txBody>
      </p:sp>
      <p:sp>
        <p:nvSpPr>
          <p:cNvPr id="35843" name="Rectangle 3">
            <a:extLst>
              <a:ext uri="{FF2B5EF4-FFF2-40B4-BE49-F238E27FC236}">
                <a16:creationId xmlns:a16="http://schemas.microsoft.com/office/drawing/2014/main" xmlns="" id="{4136FF0A-B503-40C8-B55A-E2550A3466A5}"/>
              </a:ext>
            </a:extLst>
          </p:cNvPr>
          <p:cNvSpPr>
            <a:spLocks noGrp="1" noChangeArrowheads="1"/>
          </p:cNvSpPr>
          <p:nvPr>
            <p:ph type="body" idx="1"/>
          </p:nvPr>
        </p:nvSpPr>
        <p:spPr>
          <a:xfrm>
            <a:off x="880675" y="1022086"/>
            <a:ext cx="7707312" cy="4530725"/>
          </a:xfrm>
        </p:spPr>
        <p:txBody>
          <a:bodyPr/>
          <a:lstStyle/>
          <a:p>
            <a:r>
              <a:rPr lang="en-US" altLang="en-US" dirty="0"/>
              <a:t>How do we guarantee no cycles?</a:t>
            </a:r>
          </a:p>
          <a:p>
            <a:pPr lvl="1"/>
            <a:r>
              <a:rPr lang="en-US" altLang="en-US" dirty="0"/>
              <a:t>Allow only links to files not subdirectories</a:t>
            </a:r>
          </a:p>
          <a:p>
            <a:pPr lvl="1"/>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p>
          <a:p>
            <a:pPr lvl="1"/>
            <a:r>
              <a:rPr lang="en-US" altLang="en-US" dirty="0"/>
              <a:t>Every time a new link is added use a cycle detection algorithm to determine whether it is OK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27BDE1F1-2505-4238-9EC4-F1264D6FDB5C}"/>
              </a:ext>
            </a:extLst>
          </p:cNvPr>
          <p:cNvSpPr>
            <a:spLocks noGrp="1" noChangeArrowheads="1"/>
          </p:cNvSpPr>
          <p:nvPr>
            <p:ph type="title"/>
          </p:nvPr>
        </p:nvSpPr>
        <p:spPr>
          <a:xfrm>
            <a:off x="952877" y="93777"/>
            <a:ext cx="8229600" cy="576262"/>
          </a:xfrm>
        </p:spPr>
        <p:txBody>
          <a:bodyPr/>
          <a:lstStyle/>
          <a:p>
            <a:pPr eaLnBrk="1" hangingPunct="1"/>
            <a:r>
              <a:rPr lang="en-US" altLang="en-US" dirty="0"/>
              <a:t>Current Directory</a:t>
            </a:r>
          </a:p>
        </p:txBody>
      </p:sp>
      <p:sp>
        <p:nvSpPr>
          <p:cNvPr id="31747" name="Rectangle 3">
            <a:extLst>
              <a:ext uri="{FF2B5EF4-FFF2-40B4-BE49-F238E27FC236}">
                <a16:creationId xmlns:a16="http://schemas.microsoft.com/office/drawing/2014/main" xmlns="" id="{B4225E8E-BF7D-4B18-8AFA-C4691320474F}"/>
              </a:ext>
            </a:extLst>
          </p:cNvPr>
          <p:cNvSpPr>
            <a:spLocks noGrp="1" noChangeArrowheads="1"/>
          </p:cNvSpPr>
          <p:nvPr>
            <p:ph type="body" idx="1"/>
          </p:nvPr>
        </p:nvSpPr>
        <p:spPr>
          <a:xfrm>
            <a:off x="975737" y="944595"/>
            <a:ext cx="7560310" cy="4978400"/>
          </a:xfrm>
        </p:spPr>
        <p:txBody>
          <a:bodyPr/>
          <a:lstStyle/>
          <a:p>
            <a:pPr>
              <a:lnSpc>
                <a:spcPct val="90000"/>
              </a:lnSpc>
              <a:tabLst>
                <a:tab pos="2857500" algn="ctr"/>
              </a:tabLst>
            </a:pPr>
            <a:r>
              <a:rPr lang="en-US" altLang="en-US" dirty="0"/>
              <a:t>Can designate one of the directories as the current (working) directory</a:t>
            </a:r>
          </a:p>
          <a:p>
            <a:pPr lvl="1"/>
            <a:r>
              <a:rPr lang="en-US" altLang="en-US" b="1" dirty="0">
                <a:solidFill>
                  <a:srgbClr val="000000"/>
                </a:solidFill>
                <a:latin typeface="Courier New" panose="02070309020205020404" pitchFamily="49" charset="0"/>
                <a:cs typeface="Courier New" panose="02070309020205020404" pitchFamily="49" charset="0"/>
              </a:rPr>
              <a:t>cd /spell/mail/prog</a:t>
            </a:r>
          </a:p>
          <a:p>
            <a:pPr lvl="1"/>
            <a:r>
              <a:rPr lang="en-US" altLang="en-US" b="1" dirty="0">
                <a:solidFill>
                  <a:srgbClr val="000000"/>
                </a:solidFill>
                <a:latin typeface="Courier New" panose="02070309020205020404" pitchFamily="49" charset="0"/>
                <a:cs typeface="Courier New" panose="02070309020205020404" pitchFamily="49" charset="0"/>
              </a:rPr>
              <a:t>type list</a:t>
            </a:r>
            <a:endParaRPr lang="en-US" altLang="en-US" dirty="0"/>
          </a:p>
          <a:p>
            <a:pPr>
              <a:lnSpc>
                <a:spcPct val="90000"/>
              </a:lnSpc>
              <a:tabLst>
                <a:tab pos="2857500" algn="ctr"/>
              </a:tabLst>
            </a:pPr>
            <a:r>
              <a:rPr lang="en-US" altLang="en-US" dirty="0"/>
              <a:t>Creating and deleting a file is done in current directory</a:t>
            </a:r>
          </a:p>
          <a:p>
            <a:pPr>
              <a:lnSpc>
                <a:spcPct val="90000"/>
              </a:lnSpc>
              <a:tabLst>
                <a:tab pos="2857500" algn="ctr"/>
              </a:tabLst>
            </a:pPr>
            <a:r>
              <a:rPr lang="en-US" altLang="en-US" dirty="0"/>
              <a:t>Example of creating a new file</a:t>
            </a:r>
          </a:p>
          <a:p>
            <a:pPr lvl="1">
              <a:lnSpc>
                <a:spcPct val="90000"/>
              </a:lnSpc>
              <a:tabLst>
                <a:tab pos="2857500" algn="ctr"/>
              </a:tabLst>
            </a:pPr>
            <a:r>
              <a:rPr lang="en-US" altLang="en-US" dirty="0"/>
              <a:t>If in current directory  is  </a:t>
            </a:r>
            <a:r>
              <a:rPr lang="en-US" altLang="en-US" b="1" dirty="0">
                <a:solidFill>
                  <a:srgbClr val="000000"/>
                </a:solidFill>
                <a:latin typeface="Courier New" panose="02070309020205020404" pitchFamily="49" charset="0"/>
                <a:cs typeface="Courier New" panose="02070309020205020404" pitchFamily="49" charset="0"/>
              </a:rPr>
              <a:t>/mail</a:t>
            </a:r>
          </a:p>
          <a:p>
            <a:pPr lvl="1">
              <a:lnSpc>
                <a:spcPct val="90000"/>
              </a:lnSpc>
              <a:tabLst>
                <a:tab pos="2857500" algn="ctr"/>
              </a:tabLst>
            </a:pPr>
            <a:r>
              <a:rPr lang="en-US" altLang="en-US" dirty="0"/>
              <a:t>The command </a:t>
            </a:r>
          </a:p>
          <a:p>
            <a:pPr marL="0" indent="0">
              <a:lnSpc>
                <a:spcPct val="90000"/>
              </a:lnSpc>
              <a:buNone/>
              <a:tabLst>
                <a:tab pos="2857500" algn="ctr"/>
              </a:tabLst>
            </a:pPr>
            <a:r>
              <a:rPr lang="en-US" altLang="en-US" dirty="0"/>
              <a:t>                  </a:t>
            </a:r>
            <a:r>
              <a:rPr lang="en-US" altLang="en-US" b="1" dirty="0" err="1"/>
              <a:t>mkdir</a:t>
            </a:r>
            <a:r>
              <a:rPr lang="en-US" altLang="en-US" b="1" dirty="0"/>
              <a:t> &lt;</a:t>
            </a:r>
            <a:r>
              <a:rPr lang="en-US" altLang="en-US" b="1" dirty="0" err="1"/>
              <a:t>dir</a:t>
            </a:r>
            <a:r>
              <a:rPr lang="en-US" altLang="en-US" b="1" dirty="0"/>
              <a:t>-name&gt;</a:t>
            </a:r>
            <a:endParaRPr lang="en-US" altLang="en-US" dirty="0"/>
          </a:p>
          <a:p>
            <a:pPr lvl="1">
              <a:lnSpc>
                <a:spcPct val="90000"/>
              </a:lnSpc>
              <a:tabLst>
                <a:tab pos="2857500" algn="ctr"/>
              </a:tabLst>
            </a:pPr>
            <a:r>
              <a:rPr lang="en-US" altLang="en-US" dirty="0"/>
              <a:t>Results in:</a:t>
            </a:r>
          </a:p>
          <a:p>
            <a:pPr lvl="1">
              <a:lnSpc>
                <a:spcPct val="90000"/>
              </a:lnSpc>
              <a:tabLst>
                <a:tab pos="2857500" algn="ctr"/>
              </a:tabLst>
            </a:pPr>
            <a:endParaRPr lang="en-US" altLang="en-US" dirty="0"/>
          </a:p>
          <a:p>
            <a:pPr lvl="1">
              <a:lnSpc>
                <a:spcPct val="90000"/>
              </a:lnSpc>
              <a:tabLst>
                <a:tab pos="2857500" algn="ctr"/>
              </a:tabLst>
            </a:pPr>
            <a:endParaRPr lang="en-US" altLang="en-US" dirty="0"/>
          </a:p>
          <a:p>
            <a:pPr lvl="1">
              <a:lnSpc>
                <a:spcPct val="90000"/>
              </a:lnSpc>
              <a:tabLst>
                <a:tab pos="2857500" algn="ctr"/>
              </a:tabLst>
            </a:pPr>
            <a:endParaRPr lang="en-US" altLang="en-US" dirty="0"/>
          </a:p>
          <a:p>
            <a:pPr lvl="1">
              <a:lnSpc>
                <a:spcPct val="90000"/>
              </a:lnSpc>
              <a:tabLst>
                <a:tab pos="2857500" algn="ctr"/>
              </a:tabLst>
            </a:pPr>
            <a:endParaRPr lang="en-US" altLang="en-US" dirty="0"/>
          </a:p>
          <a:p>
            <a:pPr lvl="1">
              <a:lnSpc>
                <a:spcPct val="90000"/>
              </a:lnSpc>
              <a:tabLst>
                <a:tab pos="2857500" algn="ctr"/>
              </a:tabLst>
            </a:pPr>
            <a:r>
              <a:rPr lang="en-US" altLang="en-US" dirty="0">
                <a:latin typeface="Helvetica" panose="020B0604020202020204" pitchFamily="34" charset="0"/>
              </a:rPr>
              <a:t>Deleting </a:t>
            </a:r>
            <a:r>
              <a:rPr lang="ja-JP" altLang="en-US" dirty="0">
                <a:latin typeface="Helvetica" panose="020B0604020202020204" pitchFamily="34" charset="0"/>
              </a:rPr>
              <a:t>“</a:t>
            </a:r>
            <a:r>
              <a:rPr lang="en-US" altLang="ja-JP" dirty="0">
                <a:latin typeface="Helvetica" panose="020B0604020202020204" pitchFamily="34" charset="0"/>
              </a:rPr>
              <a:t>mail</a:t>
            </a:r>
            <a:r>
              <a:rPr lang="ja-JP" altLang="en-US" dirty="0">
                <a:latin typeface="Helvetica" panose="020B0604020202020204" pitchFamily="34" charset="0"/>
              </a:rPr>
              <a:t>”</a:t>
            </a:r>
            <a:r>
              <a:rPr lang="en-US" altLang="ja-JP" dirty="0">
                <a:latin typeface="Helvetica" panose="020B0604020202020204" pitchFamily="34" charset="0"/>
              </a:rPr>
              <a:t> </a:t>
            </a:r>
            <a:r>
              <a:rPr lang="en-US" altLang="ja-JP" dirty="0">
                <a:latin typeface="Helvetica" panose="020B0604020202020204" pitchFamily="34" charset="0"/>
                <a:sym typeface="Symbol" panose="05050102010706020507" pitchFamily="18" charset="2"/>
              </a:rPr>
              <a:t> deleting the entire subtree rooted by </a:t>
            </a:r>
            <a:r>
              <a:rPr lang="ja-JP" altLang="en-US" dirty="0">
                <a:latin typeface="Helvetica" panose="020B0604020202020204" pitchFamily="34" charset="0"/>
                <a:sym typeface="Symbol" panose="05050102010706020507" pitchFamily="18" charset="2"/>
              </a:rPr>
              <a:t>“</a:t>
            </a:r>
            <a:r>
              <a:rPr lang="en-US" altLang="ja-JP" dirty="0">
                <a:latin typeface="Helvetica" panose="020B0604020202020204" pitchFamily="34" charset="0"/>
                <a:sym typeface="Symbol" panose="05050102010706020507" pitchFamily="18" charset="2"/>
              </a:rPr>
              <a:t>mail</a:t>
            </a:r>
            <a:r>
              <a:rPr lang="ja-JP" altLang="en-US" dirty="0">
                <a:latin typeface="Helvetica" panose="020B0604020202020204" pitchFamily="34" charset="0"/>
                <a:sym typeface="Symbol" panose="05050102010706020507" pitchFamily="18" charset="2"/>
              </a:rPr>
              <a:t>”</a:t>
            </a:r>
            <a:endParaRPr lang="en-US" altLang="en-US" dirty="0">
              <a:latin typeface="Helvetica" panose="020B0604020202020204" pitchFamily="34" charset="0"/>
            </a:endParaRPr>
          </a:p>
          <a:p>
            <a:pPr>
              <a:lnSpc>
                <a:spcPct val="90000"/>
              </a:lnSpc>
              <a:tabLst>
                <a:tab pos="2857500" algn="ctr"/>
              </a:tabLst>
            </a:pPr>
            <a:endParaRPr lang="en-US" altLang="en-US" dirty="0"/>
          </a:p>
          <a:p>
            <a:pPr marL="342900" lvl="1" indent="-342900">
              <a:lnSpc>
                <a:spcPct val="90000"/>
              </a:lnSpc>
              <a:buClr>
                <a:srgbClr val="993300"/>
              </a:buClr>
              <a:buSzPct val="90000"/>
              <a:buFont typeface="Monotype Sorts" pitchFamily="-84" charset="2"/>
              <a:buNone/>
              <a:tabLst>
                <a:tab pos="2857500" algn="ctr"/>
              </a:tabLst>
            </a:pPr>
            <a:r>
              <a:rPr lang="en-US" altLang="en-US" b="1" dirty="0">
                <a:solidFill>
                  <a:srgbClr val="000000"/>
                </a:solidFill>
                <a:latin typeface="Courier New" panose="02070309020205020404" pitchFamily="49" charset="0"/>
                <a:cs typeface="Courier New" panose="02070309020205020404" pitchFamily="49" charset="0"/>
              </a:rPr>
              <a:t>		</a:t>
            </a:r>
          </a:p>
        </p:txBody>
      </p:sp>
      <p:sp>
        <p:nvSpPr>
          <p:cNvPr id="31748" name="Rectangle 11">
            <a:extLst>
              <a:ext uri="{FF2B5EF4-FFF2-40B4-BE49-F238E27FC236}">
                <a16:creationId xmlns:a16="http://schemas.microsoft.com/office/drawing/2014/main" xmlns="" id="{C4796BEF-77B3-4BDD-A44D-A76EC0749B76}"/>
              </a:ext>
            </a:extLst>
          </p:cNvPr>
          <p:cNvSpPr>
            <a:spLocks noChangeArrowheads="1"/>
          </p:cNvSpPr>
          <p:nvPr/>
        </p:nvSpPr>
        <p:spPr bwMode="auto">
          <a:xfrm>
            <a:off x="852488" y="5109210"/>
            <a:ext cx="7423150" cy="78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857500" algn="ctr"/>
              </a:tabLst>
              <a:defRPr>
                <a:solidFill>
                  <a:schemeClr val="tx1"/>
                </a:solidFill>
                <a:latin typeface="Verdana" panose="020B0604030504040204" pitchFamily="34" charset="0"/>
                <a:ea typeface="MS PGothic" panose="020B0600070205080204" pitchFamily="34" charset="-128"/>
              </a:defRPr>
            </a:lvl1pPr>
            <a:lvl2pPr marL="742950" indent="-285750">
              <a:tabLst>
                <a:tab pos="2857500" algn="ctr"/>
              </a:tabLst>
              <a:defRPr>
                <a:solidFill>
                  <a:schemeClr val="tx1"/>
                </a:solidFill>
                <a:latin typeface="Verdana" panose="020B0604030504040204" pitchFamily="34" charset="0"/>
                <a:ea typeface="MS PGothic" panose="020B0600070205080204" pitchFamily="34" charset="-128"/>
              </a:defRPr>
            </a:lvl2pPr>
            <a:lvl3pPr marL="1143000" indent="-228600">
              <a:tabLst>
                <a:tab pos="2857500" algn="ctr"/>
              </a:tabLst>
              <a:defRPr>
                <a:solidFill>
                  <a:schemeClr val="tx1"/>
                </a:solidFill>
                <a:latin typeface="Verdana" panose="020B0604030504040204" pitchFamily="34" charset="0"/>
                <a:ea typeface="MS PGothic" panose="020B0600070205080204" pitchFamily="34" charset="-128"/>
              </a:defRPr>
            </a:lvl3pPr>
            <a:lvl4pPr marL="1600200" indent="-228600">
              <a:tabLst>
                <a:tab pos="2857500" algn="ctr"/>
              </a:tabLst>
              <a:defRPr>
                <a:solidFill>
                  <a:schemeClr val="tx1"/>
                </a:solidFill>
                <a:latin typeface="Verdana" panose="020B0604030504040204" pitchFamily="34" charset="0"/>
                <a:ea typeface="MS PGothic" panose="020B0600070205080204" pitchFamily="34" charset="-128"/>
              </a:defRPr>
            </a:lvl4pPr>
            <a:lvl5pPr marL="2057400" indent="-228600">
              <a:tabLst>
                <a:tab pos="2857500" algn="ctr"/>
              </a:tabLst>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9pPr>
          </a:lstStyle>
          <a:p>
            <a:endParaRPr lang="en-US" altLang="en-US" sz="2000" dirty="0">
              <a:latin typeface="Helvetica" panose="020B0604020202020204" pitchFamily="34" charset="0"/>
            </a:endParaRPr>
          </a:p>
        </p:txBody>
      </p:sp>
      <p:pic>
        <p:nvPicPr>
          <p:cNvPr id="31749" name="Picture 1">
            <a:extLst>
              <a:ext uri="{FF2B5EF4-FFF2-40B4-BE49-F238E27FC236}">
                <a16:creationId xmlns:a16="http://schemas.microsoft.com/office/drawing/2014/main" xmlns="" id="{FC81682E-CF05-4DC4-841B-08EC50EA1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1083" y="4232626"/>
            <a:ext cx="2384809" cy="87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662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31061B50-56DF-4E7B-AC66-6978CD373F11}"/>
              </a:ext>
            </a:extLst>
          </p:cNvPr>
          <p:cNvSpPr>
            <a:spLocks noGrp="1" noChangeArrowheads="1"/>
          </p:cNvSpPr>
          <p:nvPr>
            <p:ph type="title"/>
          </p:nvPr>
        </p:nvSpPr>
        <p:spPr>
          <a:xfrm>
            <a:off x="373221" y="134779"/>
            <a:ext cx="8229600" cy="576263"/>
          </a:xfrm>
        </p:spPr>
        <p:txBody>
          <a:bodyPr/>
          <a:lstStyle/>
          <a:p>
            <a:pPr eaLnBrk="1" hangingPunct="1"/>
            <a:r>
              <a:rPr lang="en-US" altLang="en-US" dirty="0"/>
              <a:t>Protection</a:t>
            </a:r>
          </a:p>
        </p:txBody>
      </p:sp>
      <p:sp>
        <p:nvSpPr>
          <p:cNvPr id="43011" name="Rectangle 3">
            <a:extLst>
              <a:ext uri="{FF2B5EF4-FFF2-40B4-BE49-F238E27FC236}">
                <a16:creationId xmlns:a16="http://schemas.microsoft.com/office/drawing/2014/main" xmlns="" id="{7007C22D-387E-4D4B-BBFE-5663BA7F20A4}"/>
              </a:ext>
            </a:extLst>
          </p:cNvPr>
          <p:cNvSpPr>
            <a:spLocks noGrp="1" noChangeArrowheads="1"/>
          </p:cNvSpPr>
          <p:nvPr>
            <p:ph type="body" idx="1"/>
          </p:nvPr>
        </p:nvSpPr>
        <p:spPr>
          <a:xfrm>
            <a:off x="876300" y="951528"/>
            <a:ext cx="7451725" cy="4530725"/>
          </a:xfrm>
        </p:spPr>
        <p:txBody>
          <a:bodyPr/>
          <a:lstStyle/>
          <a:p>
            <a:r>
              <a:rPr lang="en-US" altLang="en-US" dirty="0"/>
              <a:t>File owner/creator should be able to control:</a:t>
            </a:r>
          </a:p>
          <a:p>
            <a:pPr lvl="1"/>
            <a:r>
              <a:rPr lang="en-US" altLang="en-US" dirty="0"/>
              <a:t>What can be done</a:t>
            </a:r>
          </a:p>
          <a:p>
            <a:pPr lvl="1"/>
            <a:r>
              <a:rPr lang="en-US" altLang="en-US" dirty="0"/>
              <a:t>By whom</a:t>
            </a:r>
          </a:p>
          <a:p>
            <a:r>
              <a:rPr lang="en-US" altLang="en-US" dirty="0"/>
              <a:t>Types of access</a:t>
            </a:r>
          </a:p>
          <a:p>
            <a:pPr lvl="1"/>
            <a:r>
              <a:rPr lang="en-US" altLang="en-US" b="1" dirty="0"/>
              <a:t>Read</a:t>
            </a:r>
          </a:p>
          <a:p>
            <a:pPr lvl="1"/>
            <a:r>
              <a:rPr lang="en-US" altLang="en-US" b="1" dirty="0"/>
              <a:t>Write</a:t>
            </a:r>
          </a:p>
          <a:p>
            <a:pPr lvl="1"/>
            <a:r>
              <a:rPr lang="en-US" altLang="en-US" b="1" dirty="0"/>
              <a:t>Execute</a:t>
            </a:r>
          </a:p>
          <a:p>
            <a:pPr lvl="1"/>
            <a:r>
              <a:rPr lang="en-US" altLang="en-US" b="1" dirty="0"/>
              <a:t>Append</a:t>
            </a:r>
          </a:p>
          <a:p>
            <a:pPr lvl="1"/>
            <a:r>
              <a:rPr lang="en-US" altLang="en-US" b="1" dirty="0"/>
              <a:t>Delete</a:t>
            </a:r>
          </a:p>
          <a:p>
            <a:pPr lvl="1"/>
            <a:r>
              <a:rPr lang="en-US" altLang="en-US" b="1" dirty="0"/>
              <a:t>List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5BF170C8-1BD2-476F-98D0-D50064B81CAC}"/>
              </a:ext>
            </a:extLst>
          </p:cNvPr>
          <p:cNvSpPr>
            <a:spLocks noGrp="1" noChangeArrowheads="1"/>
          </p:cNvSpPr>
          <p:nvPr>
            <p:ph type="title"/>
          </p:nvPr>
        </p:nvSpPr>
        <p:spPr>
          <a:xfrm>
            <a:off x="1077264" y="146872"/>
            <a:ext cx="7642549" cy="576263"/>
          </a:xfrm>
        </p:spPr>
        <p:txBody>
          <a:bodyPr/>
          <a:lstStyle/>
          <a:p>
            <a:pPr eaLnBrk="1" hangingPunct="1"/>
            <a:r>
              <a:rPr lang="en-US" altLang="en-US" dirty="0"/>
              <a:t>Access Lists and Groups in Unix</a:t>
            </a:r>
          </a:p>
        </p:txBody>
      </p:sp>
      <p:sp>
        <p:nvSpPr>
          <p:cNvPr id="44035" name="Rectangle 3">
            <a:extLst>
              <a:ext uri="{FF2B5EF4-FFF2-40B4-BE49-F238E27FC236}">
                <a16:creationId xmlns:a16="http://schemas.microsoft.com/office/drawing/2014/main" xmlns="" id="{277AB603-62F8-44D7-BFEE-9C6DE95A632C}"/>
              </a:ext>
            </a:extLst>
          </p:cNvPr>
          <p:cNvSpPr>
            <a:spLocks noGrp="1" noChangeArrowheads="1"/>
          </p:cNvSpPr>
          <p:nvPr>
            <p:ph type="body" idx="1"/>
          </p:nvPr>
        </p:nvSpPr>
        <p:spPr>
          <a:xfrm>
            <a:off x="876300" y="941480"/>
            <a:ext cx="7342188" cy="3575050"/>
          </a:xfrm>
        </p:spPr>
        <p:txBody>
          <a:bodyPr/>
          <a:lstStyle/>
          <a:p>
            <a:pPr>
              <a:lnSpc>
                <a:spcPct val="90000"/>
              </a:lnSpc>
              <a:tabLst>
                <a:tab pos="1833563" algn="l"/>
                <a:tab pos="4459288" algn="l"/>
                <a:tab pos="5195888" algn="l"/>
                <a:tab pos="5888038" algn="l"/>
              </a:tabLst>
            </a:pPr>
            <a:r>
              <a:rPr lang="en-US" altLang="en-US" dirty="0"/>
              <a:t>Mode of access:  read, write, execute</a:t>
            </a:r>
          </a:p>
          <a:p>
            <a:pPr>
              <a:lnSpc>
                <a:spcPct val="90000"/>
              </a:lnSpc>
              <a:tabLst>
                <a:tab pos="1833563" algn="l"/>
                <a:tab pos="4459288" algn="l"/>
                <a:tab pos="5195888" algn="l"/>
                <a:tab pos="5888038" algn="l"/>
              </a:tabLst>
            </a:pPr>
            <a:r>
              <a:rPr lang="en-US" altLang="en-US" dirty="0"/>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t>	</a:t>
            </a:r>
            <a:r>
              <a:rPr lang="en-US" altLang="en-US" sz="800" dirty="0"/>
              <a:t>	</a:t>
            </a:r>
            <a:r>
              <a:rPr lang="en-US" altLang="en-US" sz="1600" dirty="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t>		a) </a:t>
            </a:r>
            <a:r>
              <a:rPr lang="en-US" altLang="en-US" sz="1600" b="1" dirty="0"/>
              <a:t>owner access</a:t>
            </a:r>
            <a:r>
              <a:rPr lang="en-US" altLang="en-US" sz="1600" dirty="0"/>
              <a:t> 	7	</a:t>
            </a:r>
            <a:r>
              <a:rPr lang="en-US" altLang="en-US" sz="1600" dirty="0">
                <a:sym typeface="Symbol" panose="05050102010706020507" pitchFamily="18" charset="2"/>
              </a:rPr>
              <a:t>	1 1 1</a:t>
            </a:r>
            <a:br>
              <a:rPr lang="en-US" altLang="en-US" sz="1600" dirty="0">
                <a:sym typeface="Symbol" panose="05050102010706020507" pitchFamily="18" charset="2"/>
              </a:rPr>
            </a:br>
            <a:r>
              <a:rPr lang="en-US" altLang="en-US" sz="16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b) </a:t>
            </a:r>
            <a:r>
              <a:rPr lang="en-US" altLang="en-US" sz="1600" b="1" dirty="0">
                <a:sym typeface="Symbol" panose="05050102010706020507" pitchFamily="18" charset="2"/>
              </a:rPr>
              <a:t>group access</a:t>
            </a:r>
            <a:r>
              <a:rPr lang="en-US" altLang="en-US" sz="1600" dirty="0">
                <a:sym typeface="Symbol" panose="05050102010706020507"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c) </a:t>
            </a:r>
            <a:r>
              <a:rPr lang="en-US" altLang="en-US" sz="1600" b="1" dirty="0">
                <a:sym typeface="Symbol" panose="05050102010706020507" pitchFamily="18" charset="2"/>
              </a:rPr>
              <a:t>public access</a:t>
            </a:r>
            <a:r>
              <a:rPr lang="en-US" altLang="en-US" sz="1600" dirty="0">
                <a:sym typeface="Symbol" panose="05050102010706020507" pitchFamily="18" charset="2"/>
              </a:rPr>
              <a:t>	1	 	0 0 1</a:t>
            </a:r>
          </a:p>
          <a:p>
            <a:pPr>
              <a:lnSpc>
                <a:spcPct val="90000"/>
              </a:lnSpc>
              <a:tabLst>
                <a:tab pos="1833563" algn="l"/>
                <a:tab pos="4459288" algn="l"/>
                <a:tab pos="5195888" algn="l"/>
                <a:tab pos="5888038" algn="l"/>
              </a:tabLst>
            </a:pPr>
            <a:r>
              <a:rPr lang="en-US" altLang="en-US" dirty="0">
                <a:sym typeface="Symbol" panose="05050102010706020507"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dirty="0">
                <a:sym typeface="Symbol" panose="05050102010706020507" pitchFamily="18" charset="2"/>
              </a:rPr>
              <a:t>For a file (say </a:t>
            </a:r>
            <a:r>
              <a:rPr lang="en-US" altLang="en-US" i="1" dirty="0">
                <a:sym typeface="Symbol" panose="05050102010706020507" pitchFamily="18" charset="2"/>
              </a:rPr>
              <a:t>game</a:t>
            </a:r>
            <a:r>
              <a:rPr lang="en-US" altLang="en-US" dirty="0">
                <a:sym typeface="Symbol" panose="05050102010706020507" pitchFamily="18" charset="2"/>
              </a:rPr>
              <a:t>) or subdirectory, define an appropriate access.</a:t>
            </a: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endParaRPr lang="en-US" altLang="en-US" dirty="0">
              <a:sym typeface="Symbol" panose="05050102010706020507" pitchFamily="18" charset="2"/>
            </a:endParaRPr>
          </a:p>
          <a:p>
            <a:pPr>
              <a:lnSpc>
                <a:spcPct val="90000"/>
              </a:lnSpc>
              <a:tabLst>
                <a:tab pos="1833563" algn="l"/>
                <a:tab pos="4459288" algn="l"/>
                <a:tab pos="5195888" algn="l"/>
                <a:tab pos="5888038" algn="l"/>
              </a:tabLst>
            </a:pPr>
            <a:r>
              <a:rPr kumimoji="1" lang="en-US" altLang="en-US" dirty="0">
                <a:latin typeface="Arial" panose="020B0604020202020204" pitchFamily="34" charset="0"/>
                <a:sym typeface="Symbol" panose="05050102010706020507" pitchFamily="18" charset="2"/>
              </a:rPr>
              <a:t>Attach a group to a file</a:t>
            </a:r>
            <a:endParaRPr lang="en-US" altLang="en-US" dirty="0">
              <a:sym typeface="Symbol" panose="05050102010706020507" pitchFamily="18" charset="2"/>
            </a:endParaRPr>
          </a:p>
        </p:txBody>
      </p:sp>
      <p:sp>
        <p:nvSpPr>
          <p:cNvPr id="44036" name="Rectangle 13">
            <a:extLst>
              <a:ext uri="{FF2B5EF4-FFF2-40B4-BE49-F238E27FC236}">
                <a16:creationId xmlns:a16="http://schemas.microsoft.com/office/drawing/2014/main" xmlns="" id="{A138F952-386A-4F11-9935-B6FA25113C0D}"/>
              </a:ext>
            </a:extLst>
          </p:cNvPr>
          <p:cNvSpPr>
            <a:spLocks noChangeArrowheads="1"/>
          </p:cNvSpPr>
          <p:nvPr/>
        </p:nvSpPr>
        <p:spPr bwMode="auto">
          <a:xfrm>
            <a:off x="717132" y="5421238"/>
            <a:ext cx="5536642" cy="83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1pPr>
            <a:lvl2pPr marL="742950" indent="-28575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2pPr>
            <a:lvl3pPr marL="11430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3pPr>
            <a:lvl4pPr marL="16002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4pPr>
            <a:lvl5pPr marL="20574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9pPr>
          </a:lstStyle>
          <a:p>
            <a:pPr>
              <a:spcBef>
                <a:spcPct val="20000"/>
              </a:spcBef>
              <a:buClr>
                <a:schemeClr val="folHlink"/>
              </a:buClr>
              <a:buFont typeface="Monotype Sorts" pitchFamily="-84" charset="2"/>
              <a:buNone/>
            </a:pPr>
            <a:r>
              <a:rPr kumimoji="1" lang="en-US" altLang="en-US" dirty="0">
                <a:latin typeface="Arial" panose="020B0604020202020204" pitchFamily="34" charset="0"/>
                <a:sym typeface="Symbol" panose="05050102010706020507" pitchFamily="18" charset="2"/>
              </a:rPr>
              <a:t/>
            </a:r>
            <a:br>
              <a:rPr kumimoji="1" lang="en-US" altLang="en-US" dirty="0">
                <a:latin typeface="Arial" panose="020B0604020202020204" pitchFamily="34" charset="0"/>
                <a:sym typeface="Symbol" panose="05050102010706020507" pitchFamily="18" charset="2"/>
              </a:rPr>
            </a:br>
            <a:r>
              <a:rPr kumimoji="1" lang="en-US" altLang="en-US" dirty="0">
                <a:latin typeface="Arial" panose="020B0604020202020204" pitchFamily="34" charset="0"/>
                <a:sym typeface="Symbol" panose="05050102010706020507" pitchFamily="18" charset="2"/>
              </a:rPr>
              <a:t>	         </a:t>
            </a:r>
            <a:r>
              <a:rPr kumimoji="1" lang="en-US" altLang="en-US" b="1" dirty="0" err="1">
                <a:latin typeface="Courier New" panose="02070309020205020404" pitchFamily="49" charset="0"/>
                <a:cs typeface="Courier New" panose="02070309020205020404" pitchFamily="49" charset="0"/>
                <a:sym typeface="Symbol" panose="05050102010706020507" pitchFamily="18" charset="2"/>
              </a:rPr>
              <a:t>chgrp</a:t>
            </a:r>
            <a:r>
              <a:rPr kumimoji="1" lang="en-US" altLang="en-US" b="1" dirty="0">
                <a:latin typeface="Courier New" panose="02070309020205020404" pitchFamily="49" charset="0"/>
                <a:cs typeface="Courier New" panose="02070309020205020404" pitchFamily="49" charset="0"/>
                <a:sym typeface="Symbol" panose="05050102010706020507" pitchFamily="18" charset="2"/>
              </a:rPr>
              <a:t>     G    game</a:t>
            </a:r>
          </a:p>
        </p:txBody>
      </p:sp>
      <p:pic>
        <p:nvPicPr>
          <p:cNvPr id="44037" name="Picture 1">
            <a:extLst>
              <a:ext uri="{FF2B5EF4-FFF2-40B4-BE49-F238E27FC236}">
                <a16:creationId xmlns:a16="http://schemas.microsoft.com/office/drawing/2014/main" xmlns="" id="{A6631249-4FFF-4880-A6E7-280DBA8C7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8712" y="3989199"/>
            <a:ext cx="2034886" cy="7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D4FA8E4E-DE74-48ED-A591-88BF26AA11AF}"/>
              </a:ext>
            </a:extLst>
          </p:cNvPr>
          <p:cNvSpPr>
            <a:spLocks noGrp="1" noChangeArrowheads="1"/>
          </p:cNvSpPr>
          <p:nvPr>
            <p:ph type="title"/>
          </p:nvPr>
        </p:nvSpPr>
        <p:spPr>
          <a:xfrm>
            <a:off x="949325" y="118391"/>
            <a:ext cx="7737475" cy="576262"/>
          </a:xfrm>
        </p:spPr>
        <p:txBody>
          <a:bodyPr/>
          <a:lstStyle/>
          <a:p>
            <a:pPr eaLnBrk="1" hangingPunct="1"/>
            <a:r>
              <a:rPr lang="en-US" altLang="en-US" dirty="0"/>
              <a:t>A Sample UNIX Directory Listing</a:t>
            </a:r>
          </a:p>
        </p:txBody>
      </p:sp>
      <p:pic>
        <p:nvPicPr>
          <p:cNvPr id="46083" name="Picture 4">
            <a:extLst>
              <a:ext uri="{FF2B5EF4-FFF2-40B4-BE49-F238E27FC236}">
                <a16:creationId xmlns:a16="http://schemas.microsoft.com/office/drawing/2014/main" xmlns="" id="{2742550A-BE1C-4724-A9AC-83F6503BD12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722" t="27065" r="722" b="27065"/>
          <a:stretch>
            <a:fillRect/>
          </a:stretch>
        </p:blipFill>
        <p:spPr>
          <a:xfrm>
            <a:off x="2251404" y="1155562"/>
            <a:ext cx="5103416" cy="2332955"/>
          </a:xfrm>
          <a:noFill/>
        </p:spPr>
      </p:pic>
    </p:spTree>
    <p:extLst>
      <p:ext uri="{BB962C8B-B14F-4D97-AF65-F5344CB8AC3E}">
        <p14:creationId xmlns:p14="http://schemas.microsoft.com/office/powerpoint/2010/main" val="4209183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4F28242E-4A04-4121-BF10-45AB39388DFD}"/>
              </a:ext>
            </a:extLst>
          </p:cNvPr>
          <p:cNvSpPr>
            <a:spLocks noGrp="1" noChangeArrowheads="1"/>
          </p:cNvSpPr>
          <p:nvPr>
            <p:ph type="title"/>
          </p:nvPr>
        </p:nvSpPr>
        <p:spPr>
          <a:xfrm>
            <a:off x="1166203" y="99588"/>
            <a:ext cx="7864475" cy="609600"/>
          </a:xfrm>
        </p:spPr>
        <p:txBody>
          <a:bodyPr/>
          <a:lstStyle/>
          <a:p>
            <a:pPr eaLnBrk="1" hangingPunct="1"/>
            <a:r>
              <a:rPr lang="en-US" altLang="en-US" sz="2700" dirty="0"/>
              <a:t>Windows 7 Access-Control List Management</a:t>
            </a:r>
          </a:p>
        </p:txBody>
      </p:sp>
      <p:pic>
        <p:nvPicPr>
          <p:cNvPr id="45059" name="Picture 2" descr="11_16.pdf">
            <a:extLst>
              <a:ext uri="{FF2B5EF4-FFF2-40B4-BE49-F238E27FC236}">
                <a16:creationId xmlns:a16="http://schemas.microsoft.com/office/drawing/2014/main" xmlns="" id="{83B81BDC-7461-44F5-9BBC-1F8E598929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1625" y="1120775"/>
            <a:ext cx="353377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 xmlns:a16="http://schemas.microsoft.com/office/drawing/2014/main"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 xmlns:a16="http://schemas.microsoft.com/office/drawing/2014/main" id="{5F78CCBB-727E-4B4F-A84F-5887808E8305}"/>
              </a:ext>
            </a:extLst>
          </p:cNvPr>
          <p:cNvSpPr>
            <a:spLocks noGrp="1" noChangeArrowheads="1"/>
          </p:cNvSpPr>
          <p:nvPr>
            <p:ph idx="1"/>
          </p:nvPr>
        </p:nvSpPr>
        <p:spPr>
          <a:xfrm>
            <a:off x="714797" y="818180"/>
            <a:ext cx="8187156" cy="4354351"/>
          </a:xfrm>
        </p:spPr>
        <p:txBody>
          <a:bodyPr/>
          <a:lstStyle/>
          <a:p>
            <a:r>
              <a:rPr lang="en-US" sz="2400" dirty="0"/>
              <a:t>Flash-memory-based NVM is frequently used in a disk-drive-like </a:t>
            </a:r>
            <a:r>
              <a:rPr lang="en-US" sz="2400" dirty="0" smtClean="0"/>
              <a:t>container </a:t>
            </a:r>
            <a:r>
              <a:rPr lang="en-US" sz="2400" dirty="0"/>
              <a:t>is called a </a:t>
            </a:r>
            <a:r>
              <a:rPr lang="en-US" altLang="en-US" sz="2400" b="1" dirty="0">
                <a:solidFill>
                  <a:srgbClr val="006699"/>
                </a:solidFill>
                <a:latin typeface="+mj-lt"/>
              </a:rPr>
              <a:t>solid-state disks (SSDs)</a:t>
            </a:r>
          </a:p>
          <a:p>
            <a:r>
              <a:rPr lang="en-US" altLang="en-US" sz="2400" dirty="0" smtClean="0"/>
              <a:t>Other </a:t>
            </a:r>
            <a:r>
              <a:rPr lang="en-US" altLang="en-US" sz="2400" dirty="0"/>
              <a:t>forms include </a:t>
            </a:r>
            <a:r>
              <a:rPr lang="en-US" altLang="en-US" sz="2400" b="1" dirty="0">
                <a:solidFill>
                  <a:srgbClr val="006699"/>
                </a:solidFill>
                <a:latin typeface="+mj-lt"/>
              </a:rPr>
              <a:t>USB</a:t>
            </a:r>
            <a:r>
              <a:rPr lang="en-US" altLang="en-US" sz="2400" b="1" dirty="0">
                <a:solidFill>
                  <a:srgbClr val="3366FF"/>
                </a:solidFill>
              </a:rPr>
              <a:t> </a:t>
            </a:r>
            <a:r>
              <a:rPr lang="en-US" altLang="en-US" sz="2400" b="1" dirty="0">
                <a:solidFill>
                  <a:srgbClr val="006699"/>
                </a:solidFill>
                <a:latin typeface="+mj-lt"/>
              </a:rPr>
              <a:t>drives</a:t>
            </a:r>
            <a:r>
              <a:rPr lang="en-US" altLang="en-US" sz="2400" dirty="0"/>
              <a:t> (thumb drive, flash drive), DRAM disk replacements, surface-mounted on motherboards, and main storage in devices like smartphones</a:t>
            </a:r>
          </a:p>
          <a:p>
            <a:r>
              <a:rPr lang="en-US" altLang="en-US" sz="2400" dirty="0"/>
              <a:t>Can be more reliable than HDDs</a:t>
            </a:r>
          </a:p>
          <a:p>
            <a:r>
              <a:rPr lang="en-US" altLang="en-US" sz="2400" dirty="0"/>
              <a:t>More expensive per MB</a:t>
            </a:r>
          </a:p>
          <a:p>
            <a:r>
              <a:rPr lang="en-US" altLang="en-US" sz="2400" dirty="0" smtClean="0"/>
              <a:t>May </a:t>
            </a:r>
            <a:r>
              <a:rPr lang="en-US" altLang="en-US" sz="2400" dirty="0"/>
              <a:t>have shorter life span – need careful management</a:t>
            </a:r>
          </a:p>
          <a:p>
            <a:r>
              <a:rPr lang="en-US" altLang="en-US" sz="2400" dirty="0"/>
              <a:t>Less capacity</a:t>
            </a:r>
          </a:p>
          <a:p>
            <a:r>
              <a:rPr lang="en-US" altLang="en-US" sz="2400" dirty="0"/>
              <a:t>But much faster</a:t>
            </a:r>
          </a:p>
          <a:p>
            <a:r>
              <a:rPr lang="en-US" altLang="en-US" sz="2400" dirty="0" smtClean="0"/>
              <a:t>No </a:t>
            </a:r>
            <a:r>
              <a:rPr lang="en-US" altLang="en-US" sz="2400" dirty="0"/>
              <a:t>moving parts, so no seek time or rotational latency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 xmlns:a16="http://schemas.microsoft.com/office/drawing/2014/main" id="{10904C47-85A5-4C60-85B5-0350BF308D30}"/>
              </a:ext>
            </a:extLst>
          </p:cNvPr>
          <p:cNvSpPr>
            <a:spLocks noGrp="1" noChangeArrowheads="1"/>
          </p:cNvSpPr>
          <p:nvPr>
            <p:ph idx="1"/>
          </p:nvPr>
        </p:nvSpPr>
        <p:spPr>
          <a:xfrm>
            <a:off x="888418" y="1111250"/>
            <a:ext cx="5150431" cy="5092700"/>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850" y="2117397"/>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16728</TotalTime>
  <Words>2779</Words>
  <Application>Microsoft Office PowerPoint</Application>
  <PresentationFormat>On-screen Show (4:3)</PresentationFormat>
  <Paragraphs>493</Paragraphs>
  <Slides>65</Slides>
  <Notes>41</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9" baseType="lpstr">
      <vt:lpstr>MS PGothic</vt:lpstr>
      <vt:lpstr>Arial</vt:lpstr>
      <vt:lpstr>Calibri</vt:lpstr>
      <vt:lpstr>Century Schoolbook</vt:lpstr>
      <vt:lpstr>Courier New</vt:lpstr>
      <vt:lpstr>Helvetica</vt:lpstr>
      <vt:lpstr>Monotype Sorts</vt:lpstr>
      <vt:lpstr>Noto Sans Symbols</vt:lpstr>
      <vt:lpstr>Symbol</vt:lpstr>
      <vt:lpstr>Times New Roman</vt:lpstr>
      <vt:lpstr>Verdana</vt:lpstr>
      <vt:lpstr>Wingdings</vt:lpstr>
      <vt:lpstr>Flow</vt:lpstr>
      <vt:lpstr>Acrobat Document</vt:lpstr>
      <vt:lpstr>PowerPoint Presentation</vt:lpstr>
      <vt:lpstr>UNIT V</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Attachment</vt:lpstr>
      <vt:lpstr>Address Mapping</vt:lpstr>
      <vt:lpstr>HDD Scheduling</vt:lpstr>
      <vt:lpstr>Disk Scheduling (Cont.)</vt:lpstr>
      <vt:lpstr>Disk Scheduling (Cont.)</vt:lpstr>
      <vt:lpstr>Disk Scheduling Algorithms</vt:lpstr>
      <vt:lpstr>FCFS Scheduling</vt:lpstr>
      <vt:lpstr>Problem Consider a disk queue with requests for I/O to blocks on cylinders 98, 183, 41, 122, 14, 124, 65, 67. The FCFS scheduling algorithm is used. The head is now at cylinder number 53 and previously at 50. The cylinders are numbered from 0 to 199. The total head movement (in number of cylinders) incurred while servicing these requests is _______.</vt:lpstr>
      <vt:lpstr>SSTF Scheduling</vt:lpstr>
      <vt:lpstr>Problem Consider a disk queue with requests for I/O to blocks on cylinders 98, 183, 41, 122, 14, 124, 65, 67. The SSTF scheduling algorithm is used. The head is initially at cylinder number 53 moving towards larger cylinder numbers on its servicing pass. The cylinders are numbered from 0 to 199. The total head movement (in number of cylinders) incurred while servicing these requests is _______.</vt:lpstr>
      <vt:lpstr>Problem</vt:lpstr>
      <vt:lpstr>4, 34, 10, 7, 19, 73, 2, 15, 6, 20</vt:lpstr>
      <vt:lpstr>SCAN or Elevator Algorithm</vt:lpstr>
      <vt:lpstr>Problem Consider a disk queue with requests for I/O to blocks on cylinders 98, 183, 41, 122, 14, 124, 65, 67. The SCAN scheduling algorithm is used. The head is initially at cylinder number 53 moving towards larger cylinder numbers on its servicing pass. The cylinders are numbered from 0 to 199. The total head movement (in number of cylinders) incurred while servicing these requests is _______.</vt:lpstr>
      <vt:lpstr>Circular-SCAN [C-SCAN]</vt:lpstr>
      <vt:lpstr>Problem Consider a disk queue with requests for I/O to blocks on cylinders 98, 183, 41, 122, 14, 124, 65, 67. The C-SCAN scheduling algorithm is used. The head is initially at cylinder number 53 moving towards larger cylinder numbers on its servicing pass. The cylinders are numbered from 0 to 199. The total head movement (in number of cylinders) incurred while servicing these requests is _______.</vt:lpstr>
      <vt:lpstr>LOOK</vt:lpstr>
      <vt:lpstr>Problem Consider a disk queue with requests for I/O to blocks on cylinders 98, 183, 41, 122, 14, 124, 65, 67. The LOOK scheduling algorithm is used. The head is initially at cylinder number 53 moving towards larger cylinder numbers on its servicing pass. The cylinders are numbered from 0 to 199. The total head movement (in number of cylinders) incurred while servicing these requests is _______.</vt:lpstr>
      <vt:lpstr>Circular LOOK [ C-LOOK ]</vt:lpstr>
      <vt:lpstr>Problem Consider a disk queue with requests for I/O to blocks on cylinders 98, 183, 41, 122, 14, 124, 65, 67. The C-LOOK scheduling algorithm is used. The head is initially at cylinder number 53 moving towards larger cylinder numbers on its servicing pass. The cylinders are numbered from 0 to 199. The total head movement (in number of cylinders) incurred while servicing these requests is _______.</vt:lpstr>
      <vt:lpstr>PowerPoint Presentation</vt:lpstr>
      <vt:lpstr>PowerPoint Presentation</vt:lpstr>
      <vt:lpstr>Which one to choose?</vt:lpstr>
      <vt:lpstr>UNIT V</vt:lpstr>
      <vt:lpstr>File Concept</vt:lpstr>
      <vt:lpstr>File Attributes</vt:lpstr>
      <vt:lpstr>File info Window</vt:lpstr>
      <vt:lpstr>Directory Structure</vt:lpstr>
      <vt:lpstr>File Operations</vt:lpstr>
      <vt:lpstr>Open Files</vt:lpstr>
      <vt:lpstr> File Locking</vt:lpstr>
      <vt:lpstr>File Types – Name, Extension</vt:lpstr>
      <vt:lpstr>File Structure</vt:lpstr>
      <vt:lpstr>Access Methods</vt:lpstr>
      <vt:lpstr>Sequential Access</vt:lpstr>
      <vt:lpstr>Direct Access</vt:lpstr>
      <vt:lpstr>Other Access Methods</vt:lpstr>
      <vt:lpstr>Example of Index and Relative Files</vt:lpstr>
      <vt:lpstr>Directory Structure</vt:lpstr>
      <vt:lpstr>Operations Performed on Directory</vt:lpstr>
      <vt:lpstr>Directory Organization</vt:lpstr>
      <vt:lpstr>Single-Level Directory</vt:lpstr>
      <vt:lpstr>Two-Level Directory</vt:lpstr>
      <vt:lpstr>Tree-Structured Directories</vt:lpstr>
      <vt:lpstr>Acyclic-Graph Directories</vt:lpstr>
      <vt:lpstr>Acyclic-Graph Directories (Cont.)</vt:lpstr>
      <vt:lpstr>General Graph Directory</vt:lpstr>
      <vt:lpstr>General Graph Directory (Cont.)</vt:lpstr>
      <vt:lpstr>Current Directory</vt:lpstr>
      <vt:lpstr>Protection</vt:lpstr>
      <vt:lpstr>Access Lists and Groups in Unix</vt:lpstr>
      <vt:lpstr>A Sample UNIX Directory Listing</vt:lpstr>
      <vt:lpstr>Windows 7 Access-Control List Management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Hughes</dc:creator>
  <cp:lastModifiedBy>Dr.N.Shanthi</cp:lastModifiedBy>
  <cp:revision>204</cp:revision>
  <dcterms:created xsi:type="dcterms:W3CDTF">2005-07-08T09:37:10Z</dcterms:created>
  <dcterms:modified xsi:type="dcterms:W3CDTF">2023-05-19T04:07:36Z</dcterms:modified>
</cp:coreProperties>
</file>